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72" r:id="rId2"/>
    <p:sldMasterId id="2147483660" r:id="rId3"/>
    <p:sldMasterId id="2147483795" r:id="rId4"/>
  </p:sldMasterIdLst>
  <p:notesMasterIdLst>
    <p:notesMasterId r:id="rId40"/>
  </p:notesMasterIdLst>
  <p:sldIdLst>
    <p:sldId id="345" r:id="rId5"/>
    <p:sldId id="364" r:id="rId6"/>
    <p:sldId id="283" r:id="rId7"/>
    <p:sldId id="282" r:id="rId8"/>
    <p:sldId id="258" r:id="rId9"/>
    <p:sldId id="264" r:id="rId10"/>
    <p:sldId id="259" r:id="rId11"/>
    <p:sldId id="287" r:id="rId12"/>
    <p:sldId id="279" r:id="rId13"/>
    <p:sldId id="266" r:id="rId14"/>
    <p:sldId id="278" r:id="rId15"/>
    <p:sldId id="262" r:id="rId16"/>
    <p:sldId id="273" r:id="rId17"/>
    <p:sldId id="353" r:id="rId18"/>
    <p:sldId id="269" r:id="rId19"/>
    <p:sldId id="276" r:id="rId20"/>
    <p:sldId id="281" r:id="rId21"/>
    <p:sldId id="326" r:id="rId22"/>
    <p:sldId id="374" r:id="rId23"/>
    <p:sldId id="272" r:id="rId24"/>
    <p:sldId id="289" r:id="rId25"/>
    <p:sldId id="351" r:id="rId26"/>
    <p:sldId id="333" r:id="rId27"/>
    <p:sldId id="332" r:id="rId28"/>
    <p:sldId id="361" r:id="rId29"/>
    <p:sldId id="348" r:id="rId30"/>
    <p:sldId id="356" r:id="rId31"/>
    <p:sldId id="320" r:id="rId32"/>
    <p:sldId id="367" r:id="rId33"/>
    <p:sldId id="336" r:id="rId34"/>
    <p:sldId id="331" r:id="rId35"/>
    <p:sldId id="341" r:id="rId36"/>
    <p:sldId id="344" r:id="rId37"/>
    <p:sldId id="368" r:id="rId38"/>
    <p:sldId id="27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556B0F-074C-4A2D-89E4-6A8491CF18F1}">
          <p14:sldIdLst>
            <p14:sldId id="345"/>
            <p14:sldId id="364"/>
            <p14:sldId id="283"/>
            <p14:sldId id="282"/>
            <p14:sldId id="258"/>
            <p14:sldId id="264"/>
            <p14:sldId id="259"/>
            <p14:sldId id="287"/>
            <p14:sldId id="279"/>
            <p14:sldId id="266"/>
            <p14:sldId id="278"/>
            <p14:sldId id="262"/>
            <p14:sldId id="273"/>
            <p14:sldId id="353"/>
            <p14:sldId id="269"/>
            <p14:sldId id="276"/>
            <p14:sldId id="281"/>
            <p14:sldId id="326"/>
            <p14:sldId id="374"/>
            <p14:sldId id="272"/>
            <p14:sldId id="289"/>
            <p14:sldId id="351"/>
            <p14:sldId id="333"/>
            <p14:sldId id="332"/>
            <p14:sldId id="361"/>
            <p14:sldId id="348"/>
            <p14:sldId id="356"/>
            <p14:sldId id="320"/>
            <p14:sldId id="367"/>
            <p14:sldId id="336"/>
            <p14:sldId id="331"/>
            <p14:sldId id="341"/>
            <p14:sldId id="344"/>
            <p14:sldId id="368"/>
            <p14:sldId id="274"/>
          </p14:sldIdLst>
        </p14:section>
        <p14:section name="Untitled Section" id="{26557D96-B9B7-4033-90A7-E2F9E54713E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el Silver" initials="CS" lastIdx="1" clrIdx="0">
    <p:extLst>
      <p:ext uri="{19B8F6BF-5375-455C-9EA6-DF929625EA0E}">
        <p15:presenceInfo xmlns:p15="http://schemas.microsoft.com/office/powerpoint/2012/main" userId="3e7b00e22b6246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2503" autoAdjust="0"/>
  </p:normalViewPr>
  <p:slideViewPr>
    <p:cSldViewPr snapToGrid="0">
      <p:cViewPr varScale="1">
        <p:scale>
          <a:sx n="107" d="100"/>
          <a:sy n="107" d="100"/>
        </p:scale>
        <p:origin x="750"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96"/>
    </p:cViewPr>
  </p:sorterViewPr>
  <p:notesViewPr>
    <p:cSldViewPr snapToGrid="0">
      <p:cViewPr varScale="1">
        <p:scale>
          <a:sx n="67" d="100"/>
          <a:sy n="67" d="100"/>
        </p:scale>
        <p:origin x="95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175C6-3FD8-4CF2-B786-AC3B907E8027}"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5D1D0-BFD4-4F29-A906-A48B4D82FA25}" type="slidenum">
              <a:rPr lang="en-US" smtClean="0"/>
              <a:t>‹#›</a:t>
            </a:fld>
            <a:endParaRPr lang="en-US"/>
          </a:p>
        </p:txBody>
      </p:sp>
    </p:spTree>
    <p:extLst>
      <p:ext uri="{BB962C8B-B14F-4D97-AF65-F5344CB8AC3E}">
        <p14:creationId xmlns:p14="http://schemas.microsoft.com/office/powerpoint/2010/main" val="85218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C5D1D0-BFD4-4F29-A906-A48B4D82FA25}" type="slidenum">
              <a:rPr lang="en-US" smtClean="0"/>
              <a:t>14</a:t>
            </a:fld>
            <a:endParaRPr lang="en-US"/>
          </a:p>
        </p:txBody>
      </p:sp>
    </p:spTree>
    <p:extLst>
      <p:ext uri="{BB962C8B-B14F-4D97-AF65-F5344CB8AC3E}">
        <p14:creationId xmlns:p14="http://schemas.microsoft.com/office/powerpoint/2010/main" val="35458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C5D1D0-BFD4-4F29-A906-A48B4D82FA25}" type="slidenum">
              <a:rPr lang="en-US" smtClean="0"/>
              <a:t>20</a:t>
            </a:fld>
            <a:endParaRPr lang="en-US"/>
          </a:p>
        </p:txBody>
      </p:sp>
    </p:spTree>
    <p:extLst>
      <p:ext uri="{BB962C8B-B14F-4D97-AF65-F5344CB8AC3E}">
        <p14:creationId xmlns:p14="http://schemas.microsoft.com/office/powerpoint/2010/main" val="376103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C5D1D0-BFD4-4F29-A906-A48B4D82FA25}" type="slidenum">
              <a:rPr lang="en-US" smtClean="0"/>
              <a:t>22</a:t>
            </a:fld>
            <a:endParaRPr lang="en-US"/>
          </a:p>
        </p:txBody>
      </p:sp>
    </p:spTree>
    <p:extLst>
      <p:ext uri="{BB962C8B-B14F-4D97-AF65-F5344CB8AC3E}">
        <p14:creationId xmlns:p14="http://schemas.microsoft.com/office/powerpoint/2010/main" val="184314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C5D1D0-BFD4-4F29-A906-A48B4D82FA25}" type="slidenum">
              <a:rPr lang="en-US" smtClean="0"/>
              <a:t>23</a:t>
            </a:fld>
            <a:endParaRPr lang="en-US"/>
          </a:p>
        </p:txBody>
      </p:sp>
    </p:spTree>
    <p:extLst>
      <p:ext uri="{BB962C8B-B14F-4D97-AF65-F5344CB8AC3E}">
        <p14:creationId xmlns:p14="http://schemas.microsoft.com/office/powerpoint/2010/main" val="355891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C5D1D0-BFD4-4F29-A906-A48B4D82FA25}" type="slidenum">
              <a:rPr lang="en-US" smtClean="0"/>
              <a:t>25</a:t>
            </a:fld>
            <a:endParaRPr lang="en-US"/>
          </a:p>
        </p:txBody>
      </p:sp>
    </p:spTree>
    <p:extLst>
      <p:ext uri="{BB962C8B-B14F-4D97-AF65-F5344CB8AC3E}">
        <p14:creationId xmlns:p14="http://schemas.microsoft.com/office/powerpoint/2010/main" val="31427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173-3791-40AD-B555-16F415D00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D4C953-DF27-4576-AE26-C7B908C5BD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A1FCA-0B0B-422A-A4A0-333FE3BDE77A}"/>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5" name="Footer Placeholder 4">
            <a:extLst>
              <a:ext uri="{FF2B5EF4-FFF2-40B4-BE49-F238E27FC236}">
                <a16:creationId xmlns:a16="http://schemas.microsoft.com/office/drawing/2014/main" id="{FA692813-8603-40C9-823F-F11F9BF6A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1F205-2538-4BF7-A737-E85D8F67E7F5}"/>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39728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F59B-42AF-4AA8-AE50-716E0F4E99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DE8794-35F0-4462-9569-3C7FBDEC8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F4F50-CC4F-4F0E-8D8F-E5C702AE78FF}"/>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5" name="Footer Placeholder 4">
            <a:extLst>
              <a:ext uri="{FF2B5EF4-FFF2-40B4-BE49-F238E27FC236}">
                <a16:creationId xmlns:a16="http://schemas.microsoft.com/office/drawing/2014/main" id="{5D43928A-55A3-4C67-A0E2-90A778758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ECF7A-26C4-4C16-B8AB-157B1B42061E}"/>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408994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D53D9-E06F-4FCC-8141-0C9A3DBFC0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B9BB99-7009-4D38-80DA-76E218CA6B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45CA9-6789-4738-957B-EE6969768833}"/>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5" name="Footer Placeholder 4">
            <a:extLst>
              <a:ext uri="{FF2B5EF4-FFF2-40B4-BE49-F238E27FC236}">
                <a16:creationId xmlns:a16="http://schemas.microsoft.com/office/drawing/2014/main" id="{47F91517-D2DF-4340-9D95-DA7812822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77CFE-4785-4574-8A42-E33DF09BFFB4}"/>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3066115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0E84-4681-4858-872F-3A31DD937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31838A-CEF6-43C4-BE36-A62D3DE48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AE904D-029F-40F2-BCE9-7C2477A5FAB9}"/>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5" name="Footer Placeholder 4">
            <a:extLst>
              <a:ext uri="{FF2B5EF4-FFF2-40B4-BE49-F238E27FC236}">
                <a16:creationId xmlns:a16="http://schemas.microsoft.com/office/drawing/2014/main" id="{6345BE58-DFBA-495B-A0F3-6A51F5EDD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4D1AC-7070-48CD-99AA-E254E34FA878}"/>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1720605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FDA8-B7EB-43C6-9E86-2B1D7955F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74DA90-60C4-4583-95CB-15061FADE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7B6B1-45E0-4397-873A-DD826DFBA496}"/>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5" name="Footer Placeholder 4">
            <a:extLst>
              <a:ext uri="{FF2B5EF4-FFF2-40B4-BE49-F238E27FC236}">
                <a16:creationId xmlns:a16="http://schemas.microsoft.com/office/drawing/2014/main" id="{04F336E2-92B9-432A-AA73-D51F578B2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F1232-02C7-4110-A89D-CE51C09372F2}"/>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353547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7276-A82B-4787-95DA-3BD5B264E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3145D-0E07-411D-99D1-119CF8FCC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DDDDC2-838B-4BAA-8B0F-CF049F21FB2F}"/>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5" name="Footer Placeholder 4">
            <a:extLst>
              <a:ext uri="{FF2B5EF4-FFF2-40B4-BE49-F238E27FC236}">
                <a16:creationId xmlns:a16="http://schemas.microsoft.com/office/drawing/2014/main" id="{058B6D67-C515-4C41-874C-E6F0453C9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21FB1-3FDD-4B36-8CF5-FA53BC32DC4D}"/>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293028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B07B2-5729-491F-BAD1-8F7C6E0E8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BF9EB-A074-4811-AA88-54371F8D67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C910AF-6B90-4B80-8F19-13518E175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3FEA3-F40A-47E4-B3A6-2B7931535F4C}"/>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6" name="Footer Placeholder 5">
            <a:extLst>
              <a:ext uri="{FF2B5EF4-FFF2-40B4-BE49-F238E27FC236}">
                <a16:creationId xmlns:a16="http://schemas.microsoft.com/office/drawing/2014/main" id="{1F95962A-5549-4EFB-891C-AFED4FC83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FAEF2-B2C5-461D-B1D5-ED9EBA998A0A}"/>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1566899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5E7B-08F0-4EEC-AE46-9DBE3C818B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9890B3-1C6B-42AB-8E98-7E18F358D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18BE3-58FA-4647-99E0-C8C3A63802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F8C4D-215E-464B-B76F-E8216274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006AE-ABF2-4174-A761-1D388DB3D5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A7DB7F-1956-477C-AC52-87BB1ABB46F3}"/>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8" name="Footer Placeholder 7">
            <a:extLst>
              <a:ext uri="{FF2B5EF4-FFF2-40B4-BE49-F238E27FC236}">
                <a16:creationId xmlns:a16="http://schemas.microsoft.com/office/drawing/2014/main" id="{AFF79B02-AD9C-45BB-A8D2-29DA591D3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28CDB8-85ED-43A4-8175-408E028A6608}"/>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185288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8B80-6A3C-46BB-9A7B-5AC02C8727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3FCCE-E9B3-4DA3-861F-9FB7F1CC7EF5}"/>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4" name="Footer Placeholder 3">
            <a:extLst>
              <a:ext uri="{FF2B5EF4-FFF2-40B4-BE49-F238E27FC236}">
                <a16:creationId xmlns:a16="http://schemas.microsoft.com/office/drawing/2014/main" id="{BC4EE8A9-C55D-45C5-A6CA-640127005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2E49B4-7E74-4F3F-814C-941C541089F6}"/>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3298760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C6587-895B-4997-A4E4-721DCD9121A3}"/>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3" name="Footer Placeholder 2">
            <a:extLst>
              <a:ext uri="{FF2B5EF4-FFF2-40B4-BE49-F238E27FC236}">
                <a16:creationId xmlns:a16="http://schemas.microsoft.com/office/drawing/2014/main" id="{ABC8405A-D865-4715-AE37-E099A6F2FF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BE5324-9D1C-4C83-961D-454DDCCDD7CA}"/>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2753492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F28D-769A-4A73-A623-CA82327BB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C3FA6D-D989-4FC9-A372-0D6BE4193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901B7-0E5E-498F-93BA-2A36EE129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9D862-3F86-444B-BC31-72BE35954D0D}"/>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6" name="Footer Placeholder 5">
            <a:extLst>
              <a:ext uri="{FF2B5EF4-FFF2-40B4-BE49-F238E27FC236}">
                <a16:creationId xmlns:a16="http://schemas.microsoft.com/office/drawing/2014/main" id="{455881AA-E03E-46E7-A180-23B26F4B9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175C2-310D-4EC7-85B4-1D34E166F79E}"/>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251954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6A5A-20FD-4C35-9210-F5EFB42C8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E1731-EEE7-4722-9DE1-AE97A57A7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242AC-72D7-4AEE-80A4-5DFCB1AC8CF6}"/>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5" name="Footer Placeholder 4">
            <a:extLst>
              <a:ext uri="{FF2B5EF4-FFF2-40B4-BE49-F238E27FC236}">
                <a16:creationId xmlns:a16="http://schemas.microsoft.com/office/drawing/2014/main" id="{0551EDEF-DEA2-48CD-ABA0-C9F94B778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60363-1EB5-4EA4-AF7C-621E6F66F37E}"/>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227775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4F21-5ABB-465A-8E85-5C10B7CE8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4C7D58-E971-4A31-9CAD-B45FEEEE6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A00541-18E7-4D4A-9018-83EEB1FFC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B92DC-6277-4635-B70D-419120A9AF5F}"/>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6" name="Footer Placeholder 5">
            <a:extLst>
              <a:ext uri="{FF2B5EF4-FFF2-40B4-BE49-F238E27FC236}">
                <a16:creationId xmlns:a16="http://schemas.microsoft.com/office/drawing/2014/main" id="{227E9118-EA0C-4A5C-BE34-DB904FA8C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05255-AF01-43A6-8D41-3D6A05371404}"/>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2098216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12D1-6A0F-47C6-88CA-3BCD58A8ED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7FFCB0-12F1-4CE6-A23F-EC7965972C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ACEAB-D964-448D-8A73-8956328855CD}"/>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5" name="Footer Placeholder 4">
            <a:extLst>
              <a:ext uri="{FF2B5EF4-FFF2-40B4-BE49-F238E27FC236}">
                <a16:creationId xmlns:a16="http://schemas.microsoft.com/office/drawing/2014/main" id="{608B99DA-3E57-4B42-813B-759D5ED5A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4151F-DDE5-4367-8667-CFE83CA9CB9D}"/>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1400425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23878-6CD3-4C2C-8474-B71A3E248A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8BAA5F-4540-4FF2-88FF-69025B98BE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60171-9870-44E4-8CC5-54B1C14A937E}"/>
              </a:ext>
            </a:extLst>
          </p:cNvPr>
          <p:cNvSpPr>
            <a:spLocks noGrp="1"/>
          </p:cNvSpPr>
          <p:nvPr>
            <p:ph type="dt" sz="half" idx="10"/>
          </p:nvPr>
        </p:nvSpPr>
        <p:spPr/>
        <p:txBody>
          <a:bodyPr/>
          <a:lstStyle/>
          <a:p>
            <a:fld id="{269C4681-177B-4D5A-A20D-049C844473ED}" type="datetimeFigureOut">
              <a:rPr lang="en-US" smtClean="0"/>
              <a:t>10/27/2020</a:t>
            </a:fld>
            <a:endParaRPr lang="en-US"/>
          </a:p>
        </p:txBody>
      </p:sp>
      <p:sp>
        <p:nvSpPr>
          <p:cNvPr id="5" name="Footer Placeholder 4">
            <a:extLst>
              <a:ext uri="{FF2B5EF4-FFF2-40B4-BE49-F238E27FC236}">
                <a16:creationId xmlns:a16="http://schemas.microsoft.com/office/drawing/2014/main" id="{118BB640-CA39-41BB-AA2D-E6713076A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97545-51D0-409F-AE49-6FF198477A3D}"/>
              </a:ext>
            </a:extLst>
          </p:cNvPr>
          <p:cNvSpPr>
            <a:spLocks noGrp="1"/>
          </p:cNvSpPr>
          <p:nvPr>
            <p:ph type="sldNum" sz="quarter" idx="12"/>
          </p:nvPr>
        </p:nvSpPr>
        <p:spPr/>
        <p:txBody>
          <a:bodyPr/>
          <a:lstStyle/>
          <a:p>
            <a:fld id="{5F5F7D8D-D14A-4390-8EB5-29C3C3D6786E}" type="slidenum">
              <a:rPr lang="en-US" smtClean="0"/>
              <a:t>‹#›</a:t>
            </a:fld>
            <a:endParaRPr lang="en-US"/>
          </a:p>
        </p:txBody>
      </p:sp>
    </p:spTree>
    <p:extLst>
      <p:ext uri="{BB962C8B-B14F-4D97-AF65-F5344CB8AC3E}">
        <p14:creationId xmlns:p14="http://schemas.microsoft.com/office/powerpoint/2010/main" val="1474749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CD02-1F8C-4947-9202-E255154040D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87D7D6-DFA5-410D-B550-8BF9BE8E51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5C97ED-5005-42AB-A9AF-57DB08E19C18}"/>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5" name="Footer Placeholder 4">
            <a:extLst>
              <a:ext uri="{FF2B5EF4-FFF2-40B4-BE49-F238E27FC236}">
                <a16:creationId xmlns:a16="http://schemas.microsoft.com/office/drawing/2014/main" id="{0A292DA2-CAD3-434A-98FC-C25790794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D5194-F637-49C4-975B-192D13C714D3}"/>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3584814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55AA-325B-4A9C-900F-41305C2FFF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23F084A-39D5-459C-8E69-FC14FE4009B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11130-1D54-4C28-8CAB-781F102E8B88}"/>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5" name="Footer Placeholder 4">
            <a:extLst>
              <a:ext uri="{FF2B5EF4-FFF2-40B4-BE49-F238E27FC236}">
                <a16:creationId xmlns:a16="http://schemas.microsoft.com/office/drawing/2014/main" id="{1F8348EF-852C-43F0-B2D4-099507798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35260-C1C1-49F1-818E-5CB38FF55A5F}"/>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2186522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D528-C9C4-464A-87D7-D29D50F2EE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83B1FB-BE0A-4B7A-95BD-0239C5FBF7A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3C1101-0438-4C83-955F-745DEECD87DE}"/>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5" name="Footer Placeholder 4">
            <a:extLst>
              <a:ext uri="{FF2B5EF4-FFF2-40B4-BE49-F238E27FC236}">
                <a16:creationId xmlns:a16="http://schemas.microsoft.com/office/drawing/2014/main" id="{23426B71-E923-416B-A94E-1A7CBF61E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26093-2884-43B6-802E-AD536599263E}"/>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1259051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DC4E-7D0A-4A8D-BCA7-2D85406977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29F496-6C68-4CC9-A7CF-41EAF04F3FB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EBD6A9-E216-4619-B725-81B251E23F2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89EA4-AE44-4777-8784-24F6DE23B091}"/>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6" name="Footer Placeholder 5">
            <a:extLst>
              <a:ext uri="{FF2B5EF4-FFF2-40B4-BE49-F238E27FC236}">
                <a16:creationId xmlns:a16="http://schemas.microsoft.com/office/drawing/2014/main" id="{9A792472-336A-4C5B-81A3-496267A91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D4F3CD-388E-47EA-B03A-EADB172D26A4}"/>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231440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0DA6-2F7B-490F-BCDA-8495B8CF64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91A61FC-2327-4110-A3BF-A3A5D52792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EAF240-3902-4AF9-822E-DD63D121E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197F01-B4B6-4B54-9040-677BAC5C3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3219D-3B1C-4720-A0BE-351B0E1486A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DA42BF-2BA6-4224-8B40-9FEDF144B02E}"/>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8" name="Footer Placeholder 7">
            <a:extLst>
              <a:ext uri="{FF2B5EF4-FFF2-40B4-BE49-F238E27FC236}">
                <a16:creationId xmlns:a16="http://schemas.microsoft.com/office/drawing/2014/main" id="{495DDFD3-FA7D-425D-B93F-8B0CF4700F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27116E-5B3E-414E-BD30-EA5CB08F88DF}"/>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4057198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2BF2-C05D-446A-88EA-2631CA29C5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92E4DE3-1638-4A9D-96FE-1216E1E55AEE}"/>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4" name="Footer Placeholder 3">
            <a:extLst>
              <a:ext uri="{FF2B5EF4-FFF2-40B4-BE49-F238E27FC236}">
                <a16:creationId xmlns:a16="http://schemas.microsoft.com/office/drawing/2014/main" id="{D268915E-EEC7-4179-AEAF-36B4031DC6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10F6B6-7413-4F39-9C15-F11DACCD9713}"/>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1022041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2A950-2E22-4B9C-ADE1-1726A0E8FA18}"/>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3" name="Footer Placeholder 2">
            <a:extLst>
              <a:ext uri="{FF2B5EF4-FFF2-40B4-BE49-F238E27FC236}">
                <a16:creationId xmlns:a16="http://schemas.microsoft.com/office/drawing/2014/main" id="{7A1462D0-6678-44F7-A057-81D7992E1F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FAFC20-E9E9-428C-A452-ABEB7BCF67BD}"/>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1272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8541-4B39-43D2-8ECF-EC7823CFA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B374DC-4D10-4752-A5A3-78DCE8950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124A7-8A40-47E0-9C59-0A427A863415}"/>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5" name="Footer Placeholder 4">
            <a:extLst>
              <a:ext uri="{FF2B5EF4-FFF2-40B4-BE49-F238E27FC236}">
                <a16:creationId xmlns:a16="http://schemas.microsoft.com/office/drawing/2014/main" id="{E47B2C78-BA11-4D3A-A8A0-E3A99C5B1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1C09C-2CF8-406B-BA72-F8F533A47943}"/>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2595678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B840-3E56-4697-80B7-8B0CD580E2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6C9DE5-4494-482D-A823-C04142F94B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9BC7D1-1448-489C-ACC1-222ED99737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0221C-19A6-48B9-9B03-CDB9E6EA8EC1}"/>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6" name="Footer Placeholder 5">
            <a:extLst>
              <a:ext uri="{FF2B5EF4-FFF2-40B4-BE49-F238E27FC236}">
                <a16:creationId xmlns:a16="http://schemas.microsoft.com/office/drawing/2014/main" id="{6E522CAD-9EAB-497F-9F6C-F821AA0EC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93DE9-A111-4CE3-BEFA-C645A90C7149}"/>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891504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A0AE-4017-4676-9BAC-C775EA46DA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A98A4-F079-4E56-B4AC-5C941254D73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5A17D7-FA3F-4B8C-8E85-76154EC6EB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FD059-AB50-4B5F-BE2A-E9BF9D436A56}"/>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6" name="Footer Placeholder 5">
            <a:extLst>
              <a:ext uri="{FF2B5EF4-FFF2-40B4-BE49-F238E27FC236}">
                <a16:creationId xmlns:a16="http://schemas.microsoft.com/office/drawing/2014/main" id="{6C13C8FB-7D14-4CFA-A309-97D338C84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DD42A-52C9-4DA9-A862-3D5449B4B644}"/>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2840239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A522-FA88-41B3-8654-D43BE36183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12BA3-057C-4C1B-8F94-2DC71ED0F82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746C5-0392-4C06-A4E6-FF58F86C65A8}"/>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5" name="Footer Placeholder 4">
            <a:extLst>
              <a:ext uri="{FF2B5EF4-FFF2-40B4-BE49-F238E27FC236}">
                <a16:creationId xmlns:a16="http://schemas.microsoft.com/office/drawing/2014/main" id="{50D21327-9D44-452E-ACF7-627750F4C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FB811-63DA-4BF1-9276-BC7166F56C83}"/>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4157307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FC362-186C-45F7-84F1-E165C87D4C8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4C966C-8CFD-4C0F-976D-6E802C3E21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D2BE2-2928-458F-9B5A-408D75095711}"/>
              </a:ext>
            </a:extLst>
          </p:cNvPr>
          <p:cNvSpPr>
            <a:spLocks noGrp="1"/>
          </p:cNvSpPr>
          <p:nvPr>
            <p:ph type="dt" sz="half" idx="10"/>
          </p:nvPr>
        </p:nvSpPr>
        <p:spPr>
          <a:xfrm>
            <a:off x="838200" y="6356350"/>
            <a:ext cx="2743200" cy="365125"/>
          </a:xfrm>
          <a:prstGeom prst="rect">
            <a:avLst/>
          </a:prstGeom>
        </p:spPr>
        <p:txBody>
          <a:bodyPr/>
          <a:lstStyle/>
          <a:p>
            <a:fld id="{1C61B8D6-4A6F-444E-8CDC-0B4EC680AD78}" type="datetimeFigureOut">
              <a:rPr lang="en-US" smtClean="0"/>
              <a:t>10/27/2020</a:t>
            </a:fld>
            <a:endParaRPr lang="en-US"/>
          </a:p>
        </p:txBody>
      </p:sp>
      <p:sp>
        <p:nvSpPr>
          <p:cNvPr id="5" name="Footer Placeholder 4">
            <a:extLst>
              <a:ext uri="{FF2B5EF4-FFF2-40B4-BE49-F238E27FC236}">
                <a16:creationId xmlns:a16="http://schemas.microsoft.com/office/drawing/2014/main" id="{F93F55CB-36D8-44A3-8412-CCF42C77B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ACA36-7D12-43EB-B512-5913C0F756A4}"/>
              </a:ext>
            </a:extLst>
          </p:cNvPr>
          <p:cNvSpPr>
            <a:spLocks noGrp="1"/>
          </p:cNvSpPr>
          <p:nvPr>
            <p:ph type="sldNum" sz="quarter" idx="12"/>
          </p:nvPr>
        </p:nvSpPr>
        <p:spPr>
          <a:xfrm>
            <a:off x="8610600" y="6356350"/>
            <a:ext cx="2743200" cy="365125"/>
          </a:xfrm>
          <a:prstGeom prst="rect">
            <a:avLst/>
          </a:prstGeom>
        </p:spPr>
        <p:txBody>
          <a:bodyPr/>
          <a:lstStyle/>
          <a:p>
            <a:fld id="{2F0FDD62-F4F7-4001-9C5C-4CE8D262526D}" type="slidenum">
              <a:rPr lang="en-US" smtClean="0"/>
              <a:t>‹#›</a:t>
            </a:fld>
            <a:endParaRPr lang="en-US"/>
          </a:p>
        </p:txBody>
      </p:sp>
    </p:spTree>
    <p:extLst>
      <p:ext uri="{BB962C8B-B14F-4D97-AF65-F5344CB8AC3E}">
        <p14:creationId xmlns:p14="http://schemas.microsoft.com/office/powerpoint/2010/main" val="207373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79C2F2-5E06-4BF9-ACB9-17E7328783AF}" type="datetimeFigureOut">
              <a:rPr lang="en-US" smtClean="0"/>
              <a:t>10/27/2020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r>
              <a:rPr lang="en-US"/>
              <a:t>CIPS Instructor</a:t>
            </a:r>
          </a:p>
          <a:p>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527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9C2F2-5E06-4BF9-ACB9-17E7328783AF}"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AE824-1E54-46DA-98F3-706B15548C5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9907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9C2F2-5E06-4BF9-ACB9-17E7328783AF}"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AE824-1E54-46DA-98F3-706B15548C5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7035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79C2F2-5E06-4BF9-ACB9-17E7328783AF}"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AE824-1E54-46DA-98F3-706B15548C5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3088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D86891-19DC-4261-8378-4CFF39D4C89A}"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6CAD3-B3A0-4277-99EE-0903DDD8D6D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9732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79C2F2-5E06-4BF9-ACB9-17E7328783AF}"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AE824-1E54-46DA-98F3-706B15548C5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646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C4E0-91A8-4B2A-9605-27C22A000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B3A12-CE66-4FAF-A030-624219B1E0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EA022B-8D56-42E0-981E-785D8BCFD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1EFA93-0D8E-4BC7-807A-3A58FCA98DA5}"/>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6" name="Footer Placeholder 5">
            <a:extLst>
              <a:ext uri="{FF2B5EF4-FFF2-40B4-BE49-F238E27FC236}">
                <a16:creationId xmlns:a16="http://schemas.microsoft.com/office/drawing/2014/main" id="{2AC2A22C-84FA-47F1-9CD2-39A9F838C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76308-9C80-4713-9E44-94F9B38F991D}"/>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3645228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9C2F2-5E06-4BF9-ACB9-17E7328783AF}"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AE824-1E54-46DA-98F3-706B15548C5C}" type="slidenum">
              <a:rPr lang="en-US" smtClean="0"/>
              <a:t>‹#›</a:t>
            </a:fld>
            <a:endParaRPr lang="en-US"/>
          </a:p>
        </p:txBody>
      </p:sp>
    </p:spTree>
    <p:extLst>
      <p:ext uri="{BB962C8B-B14F-4D97-AF65-F5344CB8AC3E}">
        <p14:creationId xmlns:p14="http://schemas.microsoft.com/office/powerpoint/2010/main" val="1052476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79C2F2-5E06-4BF9-ACB9-17E7328783AF}"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AE824-1E54-46DA-98F3-706B15548C5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4038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679C2F2-5E06-4BF9-ACB9-17E7328783AF}" type="datetimeFigureOut">
              <a:rPr lang="en-US" smtClean="0"/>
              <a:t>10/27/2020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D2AE824-1E54-46DA-98F3-706B15548C5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2853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9C2F2-5E06-4BF9-ACB9-17E7328783AF}"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AE824-1E54-46DA-98F3-706B15548C5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13596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9C2F2-5E06-4BF9-ACB9-17E7328783AF}"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AE824-1E54-46DA-98F3-706B15548C5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5201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8D9B20-5B34-4509-BEE4-030CF4AB6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5ACEF4-9212-44B6-95DD-ADA7675B2669}"/>
              </a:ext>
            </a:extLst>
          </p:cNvPr>
          <p:cNvSpPr>
            <a:spLocks noGrp="1"/>
          </p:cNvSpPr>
          <p:nvPr>
            <p:ph type="dt" sz="half" idx="10"/>
          </p:nvPr>
        </p:nvSpPr>
        <p:spPr/>
        <p:txBody>
          <a:bodyPr/>
          <a:lstStyle/>
          <a:p>
            <a:fld id="{9679C2F2-5E06-4BF9-ACB9-17E7328783AF}" type="datetimeFigureOut">
              <a:rPr lang="en-US" smtClean="0"/>
              <a:t>10/27/2020</a:t>
            </a:fld>
            <a:endParaRPr lang="en-US"/>
          </a:p>
        </p:txBody>
      </p:sp>
      <p:sp>
        <p:nvSpPr>
          <p:cNvPr id="5" name="Footer Placeholder 4">
            <a:extLst>
              <a:ext uri="{FF2B5EF4-FFF2-40B4-BE49-F238E27FC236}">
                <a16:creationId xmlns:a16="http://schemas.microsoft.com/office/drawing/2014/main" id="{C0EA7F24-B68F-4B35-AE5C-30998838F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59D85-65EC-4A07-B5FF-AAD8ABC08164}"/>
              </a:ext>
            </a:extLst>
          </p:cNvPr>
          <p:cNvSpPr>
            <a:spLocks noGrp="1"/>
          </p:cNvSpPr>
          <p:nvPr>
            <p:ph type="sldNum" sz="quarter" idx="12"/>
          </p:nvPr>
        </p:nvSpPr>
        <p:spPr>
          <a:xfrm>
            <a:off x="8858573" y="6370476"/>
            <a:ext cx="2743200" cy="365125"/>
          </a:xfrm>
        </p:spPr>
        <p:txBody>
          <a:bodyPr/>
          <a:lstStyle/>
          <a:p>
            <a:r>
              <a:rPr lang="en-US" dirty="0"/>
              <a:t>CIPS Instructor</a:t>
            </a:r>
          </a:p>
        </p:txBody>
      </p:sp>
      <p:sp>
        <p:nvSpPr>
          <p:cNvPr id="7" name="Content Placeholder 2">
            <a:extLst>
              <a:ext uri="{FF2B5EF4-FFF2-40B4-BE49-F238E27FC236}">
                <a16:creationId xmlns:a16="http://schemas.microsoft.com/office/drawing/2014/main" id="{7AFAADE5-CF31-4FB5-901C-34D1B135D427}"/>
              </a:ext>
            </a:extLst>
          </p:cNvPr>
          <p:cNvSpPr>
            <a:spLocks noGrp="1"/>
          </p:cNvSpPr>
          <p:nvPr>
            <p:ph idx="13"/>
          </p:nvPr>
        </p:nvSpPr>
        <p:spPr>
          <a:xfrm rot="5400000" flipH="1" flipV="1">
            <a:off x="2156176" y="3728977"/>
            <a:ext cx="205485" cy="1437801"/>
          </a:xfrm>
        </p:spPr>
        <p:txBody>
          <a:bodyPr/>
          <a:lstStyle/>
          <a:p>
            <a:endParaRPr lang="en-US" dirty="0"/>
          </a:p>
        </p:txBody>
      </p:sp>
    </p:spTree>
    <p:extLst>
      <p:ext uri="{BB962C8B-B14F-4D97-AF65-F5344CB8AC3E}">
        <p14:creationId xmlns:p14="http://schemas.microsoft.com/office/powerpoint/2010/main" val="3266618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48A5-A82B-46FC-82E4-0AF3A2B8AF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883631-5ABB-4D4F-9EB6-C43CB553A396}"/>
              </a:ext>
            </a:extLst>
          </p:cNvPr>
          <p:cNvSpPr>
            <a:spLocks noGrp="1"/>
          </p:cNvSpPr>
          <p:nvPr>
            <p:ph type="dt" sz="half" idx="10"/>
          </p:nvPr>
        </p:nvSpPr>
        <p:spPr/>
        <p:txBody>
          <a:bodyPr/>
          <a:lstStyle/>
          <a:p>
            <a:fld id="{9679C2F2-5E06-4BF9-ACB9-17E7328783AF}" type="datetimeFigureOut">
              <a:rPr lang="en-US" smtClean="0"/>
              <a:t>10/27/2020</a:t>
            </a:fld>
            <a:endParaRPr lang="en-US"/>
          </a:p>
        </p:txBody>
      </p:sp>
      <p:sp>
        <p:nvSpPr>
          <p:cNvPr id="4" name="Footer Placeholder 3">
            <a:extLst>
              <a:ext uri="{FF2B5EF4-FFF2-40B4-BE49-F238E27FC236}">
                <a16:creationId xmlns:a16="http://schemas.microsoft.com/office/drawing/2014/main" id="{A0320071-AAB5-4018-8468-C9FB893450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B1683F-13E9-4350-980A-4D422B214F48}"/>
              </a:ext>
            </a:extLst>
          </p:cNvPr>
          <p:cNvSpPr>
            <a:spLocks noGrp="1"/>
          </p:cNvSpPr>
          <p:nvPr>
            <p:ph type="sldNum" sz="quarter" idx="12"/>
          </p:nvPr>
        </p:nvSpPr>
        <p:spPr/>
        <p:txBody>
          <a:bodyPr/>
          <a:lstStyle/>
          <a:p>
            <a:r>
              <a:rPr lang="en-US"/>
              <a:t>CIPS Instructor</a:t>
            </a:r>
          </a:p>
          <a:p>
            <a:endParaRPr lang="en-US" dirty="0"/>
          </a:p>
        </p:txBody>
      </p:sp>
    </p:spTree>
    <p:extLst>
      <p:ext uri="{BB962C8B-B14F-4D97-AF65-F5344CB8AC3E}">
        <p14:creationId xmlns:p14="http://schemas.microsoft.com/office/powerpoint/2010/main" val="4182251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6947-2046-434E-A471-4FA1A066D0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F4969F-AC16-4CBB-9FE9-23E17DF4F049}"/>
              </a:ext>
            </a:extLst>
          </p:cNvPr>
          <p:cNvSpPr>
            <a:spLocks noGrp="1"/>
          </p:cNvSpPr>
          <p:nvPr>
            <p:ph type="dt" sz="half" idx="10"/>
          </p:nvPr>
        </p:nvSpPr>
        <p:spPr/>
        <p:txBody>
          <a:bodyPr/>
          <a:lstStyle/>
          <a:p>
            <a:fld id="{9679C2F2-5E06-4BF9-ACB9-17E7328783AF}" type="datetimeFigureOut">
              <a:rPr lang="en-US" smtClean="0"/>
              <a:t>10/27/2020</a:t>
            </a:fld>
            <a:endParaRPr lang="en-US"/>
          </a:p>
        </p:txBody>
      </p:sp>
      <p:sp>
        <p:nvSpPr>
          <p:cNvPr id="4" name="Footer Placeholder 3">
            <a:extLst>
              <a:ext uri="{FF2B5EF4-FFF2-40B4-BE49-F238E27FC236}">
                <a16:creationId xmlns:a16="http://schemas.microsoft.com/office/drawing/2014/main" id="{843263A6-CE15-41AE-887E-4F8867FB2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ADF3B3-3A76-4F78-86B1-790B0EECA6A1}"/>
              </a:ext>
            </a:extLst>
          </p:cNvPr>
          <p:cNvSpPr>
            <a:spLocks noGrp="1"/>
          </p:cNvSpPr>
          <p:nvPr>
            <p:ph type="sldNum" sz="quarter" idx="12"/>
          </p:nvPr>
        </p:nvSpPr>
        <p:spPr/>
        <p:txBody>
          <a:bodyPr/>
          <a:lstStyle/>
          <a:p>
            <a:r>
              <a:rPr lang="en-US"/>
              <a:t>CIPS Instructor</a:t>
            </a:r>
          </a:p>
          <a:p>
            <a:endParaRPr lang="en-US" dirty="0"/>
          </a:p>
        </p:txBody>
      </p:sp>
    </p:spTree>
    <p:extLst>
      <p:ext uri="{BB962C8B-B14F-4D97-AF65-F5344CB8AC3E}">
        <p14:creationId xmlns:p14="http://schemas.microsoft.com/office/powerpoint/2010/main" val="362524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0227-559F-426D-9447-9754E15E7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A2FA73-D31D-4554-A51F-84CD1F36CC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339AE6-BA55-4067-8275-711DF6BB48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BFC7B1-C06D-42AD-B820-E2468D2EB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D60055-574E-4ABC-A0BE-4FC0C4833C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73695-C54C-40A0-A099-2EFACC1ED638}"/>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8" name="Footer Placeholder 7">
            <a:extLst>
              <a:ext uri="{FF2B5EF4-FFF2-40B4-BE49-F238E27FC236}">
                <a16:creationId xmlns:a16="http://schemas.microsoft.com/office/drawing/2014/main" id="{17157305-27DC-4A29-B16F-1110025683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7BB571-3A6C-4FE8-9AD2-B5D5BCFFB165}"/>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307272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BC7F-386D-4186-84A9-0279BCCF30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1944F8-A895-4B0D-992F-401AF34C2856}"/>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4" name="Footer Placeholder 3">
            <a:extLst>
              <a:ext uri="{FF2B5EF4-FFF2-40B4-BE49-F238E27FC236}">
                <a16:creationId xmlns:a16="http://schemas.microsoft.com/office/drawing/2014/main" id="{06366E2D-8269-4706-8601-3166693FE4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AB8B25-18DD-436C-93AD-E59C538E40B5}"/>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262325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0AFC3-94E0-415D-9A2E-4DB892BC770A}"/>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3" name="Footer Placeholder 2">
            <a:extLst>
              <a:ext uri="{FF2B5EF4-FFF2-40B4-BE49-F238E27FC236}">
                <a16:creationId xmlns:a16="http://schemas.microsoft.com/office/drawing/2014/main" id="{53070E3C-C2BC-45AA-A46A-93D5F95A54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BE89F5-2555-407A-9983-AE7D8CB0052C}"/>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123924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1371-D916-4A58-9D84-64A3E5D30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22000D-34E5-4734-8E3B-45E7F1ED7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272C52-313F-4496-8BA0-02047F9AC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1D50C-DDF7-4328-855A-FC5F71485D36}"/>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6" name="Footer Placeholder 5">
            <a:extLst>
              <a:ext uri="{FF2B5EF4-FFF2-40B4-BE49-F238E27FC236}">
                <a16:creationId xmlns:a16="http://schemas.microsoft.com/office/drawing/2014/main" id="{D1D20C2C-23B1-4908-B02F-A047C2E65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362FA-8DAC-44CD-AD77-093C9AD46F86}"/>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416972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1A3C-6727-4CC3-B346-AA4E55880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A8EBCC-6F92-4539-B71F-1A6F6158D2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F5C355-6CDB-445B-AF52-B6010DC10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2AD08-D101-4E99-93A3-679957DB6CB0}"/>
              </a:ext>
            </a:extLst>
          </p:cNvPr>
          <p:cNvSpPr>
            <a:spLocks noGrp="1"/>
          </p:cNvSpPr>
          <p:nvPr>
            <p:ph type="dt" sz="half" idx="10"/>
          </p:nvPr>
        </p:nvSpPr>
        <p:spPr/>
        <p:txBody>
          <a:bodyPr/>
          <a:lstStyle/>
          <a:p>
            <a:fld id="{6DD86891-19DC-4261-8378-4CFF39D4C89A}" type="datetimeFigureOut">
              <a:rPr lang="en-US" smtClean="0"/>
              <a:t>10/27/2020</a:t>
            </a:fld>
            <a:endParaRPr lang="en-US"/>
          </a:p>
        </p:txBody>
      </p:sp>
      <p:sp>
        <p:nvSpPr>
          <p:cNvPr id="6" name="Footer Placeholder 5">
            <a:extLst>
              <a:ext uri="{FF2B5EF4-FFF2-40B4-BE49-F238E27FC236}">
                <a16:creationId xmlns:a16="http://schemas.microsoft.com/office/drawing/2014/main" id="{61D2E233-290D-4FFA-BE68-C8435079F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D8ABA-28EC-42B0-A0E7-D31E5FFD782E}"/>
              </a:ext>
            </a:extLst>
          </p:cNvPr>
          <p:cNvSpPr>
            <a:spLocks noGrp="1"/>
          </p:cNvSpPr>
          <p:nvPr>
            <p:ph type="sldNum" sz="quarter" idx="12"/>
          </p:nvPr>
        </p:nvSpPr>
        <p:spPr/>
        <p:txBody>
          <a:bodyPr/>
          <a:lstStyle/>
          <a:p>
            <a:fld id="{35A6CAD3-B3A0-4277-99EE-0903DDD8D6D0}" type="slidenum">
              <a:rPr lang="en-US" smtClean="0"/>
              <a:t>‹#›</a:t>
            </a:fld>
            <a:endParaRPr lang="en-US"/>
          </a:p>
        </p:txBody>
      </p:sp>
    </p:spTree>
    <p:extLst>
      <p:ext uri="{BB962C8B-B14F-4D97-AF65-F5344CB8AC3E}">
        <p14:creationId xmlns:p14="http://schemas.microsoft.com/office/powerpoint/2010/main" val="242779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5E966-E30F-4892-8028-076B45AC7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A8B52E-6614-47BF-A64E-A81884B219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0794F-9F04-4BBE-989A-5C2FCE83A5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86891-19DC-4261-8378-4CFF39D4C89A}" type="datetimeFigureOut">
              <a:rPr lang="en-US" smtClean="0"/>
              <a:t>10/27/2020</a:t>
            </a:fld>
            <a:endParaRPr lang="en-US"/>
          </a:p>
        </p:txBody>
      </p:sp>
      <p:sp>
        <p:nvSpPr>
          <p:cNvPr id="5" name="Footer Placeholder 4">
            <a:extLst>
              <a:ext uri="{FF2B5EF4-FFF2-40B4-BE49-F238E27FC236}">
                <a16:creationId xmlns:a16="http://schemas.microsoft.com/office/drawing/2014/main" id="{416D1711-6870-4A11-AC4E-326395956B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EC9380-FA8F-41B5-A707-597FA3A48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6CAD3-B3A0-4277-99EE-0903DDD8D6D0}" type="slidenum">
              <a:rPr lang="en-US" smtClean="0"/>
              <a:t>‹#›</a:t>
            </a:fld>
            <a:endParaRPr lang="en-US"/>
          </a:p>
        </p:txBody>
      </p:sp>
    </p:spTree>
    <p:extLst>
      <p:ext uri="{BB962C8B-B14F-4D97-AF65-F5344CB8AC3E}">
        <p14:creationId xmlns:p14="http://schemas.microsoft.com/office/powerpoint/2010/main" val="19501553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E9F592-248A-4F6F-854F-D54B7791E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621433-76C5-4178-B14A-3689D0278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43485-B6FE-44B8-B79C-3B19F940F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C4681-177B-4D5A-A20D-049C844473ED}" type="datetimeFigureOut">
              <a:rPr lang="en-US" smtClean="0"/>
              <a:t>10/27/2020</a:t>
            </a:fld>
            <a:endParaRPr lang="en-US"/>
          </a:p>
        </p:txBody>
      </p:sp>
      <p:sp>
        <p:nvSpPr>
          <p:cNvPr id="5" name="Footer Placeholder 4">
            <a:extLst>
              <a:ext uri="{FF2B5EF4-FFF2-40B4-BE49-F238E27FC236}">
                <a16:creationId xmlns:a16="http://schemas.microsoft.com/office/drawing/2014/main" id="{9872502C-56E2-4830-BBA9-C033BB23A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05FE7F-4FD0-460F-A6D2-0621F30D66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F7D8D-D14A-4390-8EB5-29C3C3D6786E}" type="slidenum">
              <a:rPr lang="en-US" smtClean="0"/>
              <a:t>‹#›</a:t>
            </a:fld>
            <a:endParaRPr lang="en-US"/>
          </a:p>
        </p:txBody>
      </p:sp>
    </p:spTree>
    <p:extLst>
      <p:ext uri="{BB962C8B-B14F-4D97-AF65-F5344CB8AC3E}">
        <p14:creationId xmlns:p14="http://schemas.microsoft.com/office/powerpoint/2010/main" val="3427820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8CD337-6DAA-4F62-8145-9697DDB05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29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DD86891-19DC-4261-8378-4CFF39D4C89A}" type="datetimeFigureOut">
              <a:rPr lang="en-US" smtClean="0"/>
              <a:t>10/27/2020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5A6CAD3-B3A0-4277-99EE-0903DDD8D6D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8EB07302-982B-4B2D-BE92-33356C465689}"/>
              </a:ext>
            </a:extLst>
          </p:cNvPr>
          <p:cNvSpPr>
            <a:spLocks noGrp="1"/>
          </p:cNvSpPr>
          <p:nvPr userDrawn="1"/>
        </p:nvSpPr>
        <p:spPr>
          <a:xfrm rot="5400000" flipH="1" flipV="1">
            <a:off x="5993257" y="2710100"/>
            <a:ext cx="205485" cy="1437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Content Placeholder 2">
            <a:extLst>
              <a:ext uri="{FF2B5EF4-FFF2-40B4-BE49-F238E27FC236}">
                <a16:creationId xmlns:a16="http://schemas.microsoft.com/office/drawing/2014/main" id="{F467C7D4-37C3-42E7-90A8-3FD764D9BF86}"/>
              </a:ext>
            </a:extLst>
          </p:cNvPr>
          <p:cNvSpPr>
            <a:spLocks noGrp="1"/>
          </p:cNvSpPr>
          <p:nvPr userDrawn="1"/>
        </p:nvSpPr>
        <p:spPr>
          <a:xfrm rot="5400000" flipH="1" flipV="1">
            <a:off x="6145657" y="2862500"/>
            <a:ext cx="205485" cy="1437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Content Placeholder 2">
            <a:extLst>
              <a:ext uri="{FF2B5EF4-FFF2-40B4-BE49-F238E27FC236}">
                <a16:creationId xmlns:a16="http://schemas.microsoft.com/office/drawing/2014/main" id="{1923F374-0DA2-45FC-9559-580A08745722}"/>
              </a:ext>
            </a:extLst>
          </p:cNvPr>
          <p:cNvSpPr>
            <a:spLocks noGrp="1"/>
          </p:cNvSpPr>
          <p:nvPr userDrawn="1"/>
        </p:nvSpPr>
        <p:spPr>
          <a:xfrm rot="5400000" flipH="1" flipV="1">
            <a:off x="6298057" y="3014900"/>
            <a:ext cx="205485" cy="1437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4" name="Content Placeholder 2">
            <a:extLst>
              <a:ext uri="{FF2B5EF4-FFF2-40B4-BE49-F238E27FC236}">
                <a16:creationId xmlns:a16="http://schemas.microsoft.com/office/drawing/2014/main" id="{7472E5E8-7EE7-4E39-855A-39E6E0CCE198}"/>
              </a:ext>
            </a:extLst>
          </p:cNvPr>
          <p:cNvSpPr>
            <a:spLocks noGrp="1"/>
          </p:cNvSpPr>
          <p:nvPr userDrawn="1"/>
        </p:nvSpPr>
        <p:spPr>
          <a:xfrm rot="5400000" flipH="1" flipV="1">
            <a:off x="6450457" y="3167300"/>
            <a:ext cx="205485" cy="1437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5" name="Content Placeholder 2">
            <a:extLst>
              <a:ext uri="{FF2B5EF4-FFF2-40B4-BE49-F238E27FC236}">
                <a16:creationId xmlns:a16="http://schemas.microsoft.com/office/drawing/2014/main" id="{3C8CE871-3152-4155-9153-505AE92664BF}"/>
              </a:ext>
            </a:extLst>
          </p:cNvPr>
          <p:cNvSpPr>
            <a:spLocks noGrp="1"/>
          </p:cNvSpPr>
          <p:nvPr userDrawn="1"/>
        </p:nvSpPr>
        <p:spPr>
          <a:xfrm rot="5400000" flipH="1" flipV="1">
            <a:off x="6602857" y="3319700"/>
            <a:ext cx="205485" cy="1437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7649218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697" r:id="rId13"/>
    <p:sldLayoutId id="2147483684" r:id="rId14"/>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en.wikipedia.org/wiki/File:JFK_speech_lch_bin_ein_berliner_1.jpg" TargetMode="External"/><Relationship Id="rId1" Type="http://schemas.openxmlformats.org/officeDocument/2006/relationships/slideLayout" Target="../slideLayouts/slideLayout34.xml"/><Relationship Id="rId6" Type="http://schemas.openxmlformats.org/officeDocument/2006/relationships/hyperlink" Target="http://en.wikipedia.org/wiki/File:Ich_bin_ein_Berliner_Speech_(June_26,_1963)_John_Fitzgerald_Kennedy_trimmed.theora.ogv" TargetMode="External"/><Relationship Id="rId5" Type="http://schemas.openxmlformats.org/officeDocument/2006/relationships/image" Target="../media/image3.png"/><Relationship Id="rId4" Type="http://schemas.openxmlformats.org/officeDocument/2006/relationships/hyperlink" Target="http://en.wikipedia.org/wiki/File:Coat_of_arms_of_Berlin.sv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39.xml"/><Relationship Id="rId5" Type="http://schemas.openxmlformats.org/officeDocument/2006/relationships/image" Target="../media/image21.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5.xml"/><Relationship Id="rId5" Type="http://schemas.openxmlformats.org/officeDocument/2006/relationships/image" Target="../media/image25.jpe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5.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Metrication_by_year_map.svg"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39.xml"/><Relationship Id="rId5" Type="http://schemas.openxmlformats.org/officeDocument/2006/relationships/image" Target="../media/image36.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5.xml"/><Relationship Id="rId5" Type="http://schemas.openxmlformats.org/officeDocument/2006/relationships/image" Target="../media/image40.jp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jpg"/><Relationship Id="rId1" Type="http://schemas.openxmlformats.org/officeDocument/2006/relationships/slideLayout" Target="../slideLayouts/slideLayout34.xml"/><Relationship Id="rId5" Type="http://schemas.openxmlformats.org/officeDocument/2006/relationships/image" Target="../media/image36.jpg"/><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nabor.com/miscellaneous-not-in-nav/global-ambassador-association" TargetMode="External"/><Relationship Id="rId1" Type="http://schemas.openxmlformats.org/officeDocument/2006/relationships/slideLayout" Target="../slideLayouts/slideLayout45.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46.jp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nar.realtor/global-perspectives/building-bridges" TargetMode="Externa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hyperlink" Target="http://www.thebluediamondgallery.com/handwriting/r/referrals.html" TargetMode="External"/><Relationship Id="rId5" Type="http://schemas.openxmlformats.org/officeDocument/2006/relationships/image" Target="../media/image51.jpg"/><Relationship Id="rId4" Type="http://schemas.openxmlformats.org/officeDocument/2006/relationships/image" Target="../media/image50.jp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hyperlink" Target="https://de.wikipedia.org/wiki/Notar" TargetMode="External"/><Relationship Id="rId2" Type="http://schemas.openxmlformats.org/officeDocument/2006/relationships/image" Target="../media/image56.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e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hyperlink" Target="http://secretlifeofshoes.blogspot.com/" TargetMode="External"/><Relationship Id="rId2" Type="http://schemas.openxmlformats.org/officeDocument/2006/relationships/image" Target="../media/image64.png"/><Relationship Id="rId1" Type="http://schemas.openxmlformats.org/officeDocument/2006/relationships/slideLayout" Target="../slideLayouts/slideLayout34.xml"/><Relationship Id="rId5" Type="http://schemas.openxmlformats.org/officeDocument/2006/relationships/hyperlink" Target="https://2012books.lardbucket.org/books/public-speaking-practice-and-ethics/s08-01-why-conduct-an-audience-analys.html" TargetMode="External"/><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pic>
        <p:nvPicPr>
          <p:cNvPr id="6" name="Picture 2" descr="http://upload.wikimedia.org/wikipedia/commons/thumb/f/f7/JFK_speech_lch_bin_ein_berliner_1.jpg/220px-JFK_speech_lch_bin_ein_berliner_1.jpg">
            <a:hlinkClick r:id="rId2"/>
            <a:extLst>
              <a:ext uri="{FF2B5EF4-FFF2-40B4-BE49-F238E27FC236}">
                <a16:creationId xmlns:a16="http://schemas.microsoft.com/office/drawing/2014/main" id="{DE28C042-620D-4BCB-AA5F-3102BBE78C37}"/>
              </a:ext>
            </a:extLst>
          </p:cNvPr>
          <p:cNvPicPr>
            <a:picLocks noChangeAspect="1" noChangeArrowheads="1"/>
          </p:cNvPicPr>
          <p:nvPr/>
        </p:nvPicPr>
        <p:blipFill>
          <a:blip r:embed="rId3" cstate="print"/>
          <a:srcRect/>
          <a:stretch>
            <a:fillRect/>
          </a:stretch>
        </p:blipFill>
        <p:spPr bwMode="auto">
          <a:xfrm>
            <a:off x="1625609" y="122263"/>
            <a:ext cx="4470391" cy="4389120"/>
          </a:xfrm>
          <a:prstGeom prst="rect">
            <a:avLst/>
          </a:prstGeom>
          <a:noFill/>
        </p:spPr>
      </p:pic>
      <p:pic>
        <p:nvPicPr>
          <p:cNvPr id="7" name="Picture 4" descr="Coat of arms of Berlin">
            <a:hlinkClick r:id="rId4" tooltip="Coat of arms of Berlin"/>
            <a:extLst>
              <a:ext uri="{FF2B5EF4-FFF2-40B4-BE49-F238E27FC236}">
                <a16:creationId xmlns:a16="http://schemas.microsoft.com/office/drawing/2014/main" id="{A2352A6C-7F09-4B1A-9B3B-56A614EA79E6}"/>
              </a:ext>
            </a:extLst>
          </p:cNvPr>
          <p:cNvPicPr>
            <a:picLocks noChangeAspect="1" noChangeArrowheads="1"/>
          </p:cNvPicPr>
          <p:nvPr/>
        </p:nvPicPr>
        <p:blipFill>
          <a:blip r:embed="rId5" cstate="print"/>
          <a:srcRect/>
          <a:stretch>
            <a:fillRect/>
          </a:stretch>
        </p:blipFill>
        <p:spPr bwMode="auto">
          <a:xfrm>
            <a:off x="9391640" y="438835"/>
            <a:ext cx="762000" cy="1247775"/>
          </a:xfrm>
          <a:prstGeom prst="rect">
            <a:avLst/>
          </a:prstGeom>
          <a:noFill/>
        </p:spPr>
      </p:pic>
      <p:pic>
        <p:nvPicPr>
          <p:cNvPr id="8" name="Picture 6" descr="Ich bin ein Berliner Speech (June 26, 1963) John Fitzgerald Kennedy trimmed.theora.ogv">
            <a:hlinkClick r:id="rId6" tooltip="Ich bin ein Berliner Speech (June 26, 1963) John Fitzgerald Kennedy trimmed.theora.ogv"/>
            <a:extLst>
              <a:ext uri="{FF2B5EF4-FFF2-40B4-BE49-F238E27FC236}">
                <a16:creationId xmlns:a16="http://schemas.microsoft.com/office/drawing/2014/main" id="{A53D83D3-A315-439A-9E1F-3EA542D85F7A}"/>
              </a:ext>
            </a:extLst>
          </p:cNvPr>
          <p:cNvPicPr>
            <a:picLocks noChangeAspect="1" noChangeArrowheads="1"/>
          </p:cNvPicPr>
          <p:nvPr/>
        </p:nvPicPr>
        <p:blipFill>
          <a:blip r:embed="rId7" cstate="print"/>
          <a:srcRect/>
          <a:stretch>
            <a:fillRect/>
          </a:stretch>
        </p:blipFill>
        <p:spPr bwMode="auto">
          <a:xfrm>
            <a:off x="5971545" y="1961762"/>
            <a:ext cx="5202230" cy="3901673"/>
          </a:xfrm>
          <a:prstGeom prst="rect">
            <a:avLst/>
          </a:prstGeom>
          <a:noFill/>
        </p:spPr>
      </p:pic>
      <p:sp>
        <p:nvSpPr>
          <p:cNvPr id="4" name="TextBox 3">
            <a:extLst>
              <a:ext uri="{FF2B5EF4-FFF2-40B4-BE49-F238E27FC236}">
                <a16:creationId xmlns:a16="http://schemas.microsoft.com/office/drawing/2014/main" id="{D031FE9E-D9BD-4381-B5D7-874C1BE6AF80}"/>
              </a:ext>
            </a:extLst>
          </p:cNvPr>
          <p:cNvSpPr txBox="1"/>
          <p:nvPr/>
        </p:nvSpPr>
        <p:spPr>
          <a:xfrm>
            <a:off x="589590" y="5194465"/>
            <a:ext cx="8802050" cy="707886"/>
          </a:xfrm>
          <a:prstGeom prst="rect">
            <a:avLst/>
          </a:prstGeom>
          <a:noFill/>
        </p:spPr>
        <p:txBody>
          <a:bodyPr wrap="square" rtlCol="0">
            <a:spAutoFit/>
          </a:bodyPr>
          <a:lstStyle/>
          <a:p>
            <a:r>
              <a:rPr lang="en-US" sz="4000" dirty="0"/>
              <a:t>Ich bin </a:t>
            </a:r>
            <a:r>
              <a:rPr lang="en-US" sz="4000" dirty="0" err="1"/>
              <a:t>ein</a:t>
            </a:r>
            <a:r>
              <a:rPr lang="en-US" sz="4000" dirty="0"/>
              <a:t> Berliner…</a:t>
            </a:r>
          </a:p>
        </p:txBody>
      </p:sp>
      <p:sp>
        <p:nvSpPr>
          <p:cNvPr id="9" name="TextBox 8">
            <a:extLst>
              <a:ext uri="{FF2B5EF4-FFF2-40B4-BE49-F238E27FC236}">
                <a16:creationId xmlns:a16="http://schemas.microsoft.com/office/drawing/2014/main" id="{FCDA96EB-6DD1-4331-9C77-40E71508C348}"/>
              </a:ext>
            </a:extLst>
          </p:cNvPr>
          <p:cNvSpPr txBox="1"/>
          <p:nvPr/>
        </p:nvSpPr>
        <p:spPr>
          <a:xfrm>
            <a:off x="6863138" y="1438542"/>
            <a:ext cx="2772476" cy="523220"/>
          </a:xfrm>
          <a:prstGeom prst="rect">
            <a:avLst/>
          </a:prstGeom>
          <a:noFill/>
        </p:spPr>
        <p:txBody>
          <a:bodyPr wrap="square" rtlCol="0">
            <a:spAutoFit/>
          </a:bodyPr>
          <a:lstStyle/>
          <a:p>
            <a:r>
              <a:rPr lang="en-US" sz="2800" dirty="0"/>
              <a:t>June 26, 1963</a:t>
            </a:r>
          </a:p>
        </p:txBody>
      </p:sp>
    </p:spTree>
    <p:extLst>
      <p:ext uri="{BB962C8B-B14F-4D97-AF65-F5344CB8AC3E}">
        <p14:creationId xmlns:p14="http://schemas.microsoft.com/office/powerpoint/2010/main" val="80534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4D89A2-68BD-4D67-808F-B2488D11D89E}"/>
              </a:ext>
            </a:extLst>
          </p:cNvPr>
          <p:cNvSpPr>
            <a:spLocks noGrp="1"/>
          </p:cNvSpPr>
          <p:nvPr>
            <p:ph type="title"/>
          </p:nvPr>
        </p:nvSpPr>
        <p:spPr>
          <a:xfrm>
            <a:off x="1155941" y="224287"/>
            <a:ext cx="9420044" cy="905773"/>
          </a:xfrm>
        </p:spPr>
        <p:txBody>
          <a:bodyPr>
            <a:normAutofit fontScale="90000"/>
          </a:bodyPr>
          <a:lstStyle/>
          <a:p>
            <a:r>
              <a:rPr lang="en-US" dirty="0"/>
              <a:t>Time to join  an International Club in your neighborhood!</a:t>
            </a:r>
          </a:p>
        </p:txBody>
      </p:sp>
      <p:sp>
        <p:nvSpPr>
          <p:cNvPr id="2" name="TextBox 1">
            <a:extLst>
              <a:ext uri="{FF2B5EF4-FFF2-40B4-BE49-F238E27FC236}">
                <a16:creationId xmlns:a16="http://schemas.microsoft.com/office/drawing/2014/main" id="{941EC101-420A-4052-B573-194A21C18A1D}"/>
              </a:ext>
            </a:extLst>
          </p:cNvPr>
          <p:cNvSpPr txBox="1"/>
          <p:nvPr/>
        </p:nvSpPr>
        <p:spPr>
          <a:xfrm>
            <a:off x="10437222" y="5727940"/>
            <a:ext cx="1754777" cy="369332"/>
          </a:xfrm>
          <a:prstGeom prst="rect">
            <a:avLst/>
          </a:prstGeom>
          <a:noFill/>
        </p:spPr>
        <p:txBody>
          <a:bodyPr wrap="square" rtlCol="0">
            <a:spAutoFit/>
          </a:bodyPr>
          <a:lstStyle/>
          <a:p>
            <a:r>
              <a:rPr lang="en-US" dirty="0"/>
              <a:t>CIPS Instructor</a:t>
            </a:r>
          </a:p>
        </p:txBody>
      </p:sp>
      <p:pic>
        <p:nvPicPr>
          <p:cNvPr id="5" name="Picture 4">
            <a:extLst>
              <a:ext uri="{FF2B5EF4-FFF2-40B4-BE49-F238E27FC236}">
                <a16:creationId xmlns:a16="http://schemas.microsoft.com/office/drawing/2014/main" id="{2982612A-FCDD-458F-88C4-F7EB205BC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2285075"/>
            <a:ext cx="2923392" cy="4170808"/>
          </a:xfrm>
          <a:prstGeom prst="rect">
            <a:avLst/>
          </a:prstGeom>
        </p:spPr>
      </p:pic>
      <p:pic>
        <p:nvPicPr>
          <p:cNvPr id="9" name="Picture 8">
            <a:extLst>
              <a:ext uri="{FF2B5EF4-FFF2-40B4-BE49-F238E27FC236}">
                <a16:creationId xmlns:a16="http://schemas.microsoft.com/office/drawing/2014/main" id="{FD44CFA4-229C-442E-9BE0-1F7525C6B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176" y="2475725"/>
            <a:ext cx="3227648" cy="2557346"/>
          </a:xfrm>
          <a:prstGeom prst="rect">
            <a:avLst/>
          </a:prstGeom>
        </p:spPr>
      </p:pic>
      <p:pic>
        <p:nvPicPr>
          <p:cNvPr id="13" name="Picture 12">
            <a:extLst>
              <a:ext uri="{FF2B5EF4-FFF2-40B4-BE49-F238E27FC236}">
                <a16:creationId xmlns:a16="http://schemas.microsoft.com/office/drawing/2014/main" id="{7E6E1E5E-6DB1-4345-B13D-3D06CEBE6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588" y="3390330"/>
            <a:ext cx="4380718" cy="2337610"/>
          </a:xfrm>
          <a:prstGeom prst="rect">
            <a:avLst/>
          </a:prstGeom>
        </p:spPr>
      </p:pic>
      <p:pic>
        <p:nvPicPr>
          <p:cNvPr id="15" name="Picture 14">
            <a:extLst>
              <a:ext uri="{FF2B5EF4-FFF2-40B4-BE49-F238E27FC236}">
                <a16:creationId xmlns:a16="http://schemas.microsoft.com/office/drawing/2014/main" id="{46B6D955-1B48-4414-9638-CFA0820F95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951684"/>
            <a:ext cx="5079365" cy="1269841"/>
          </a:xfrm>
          <a:prstGeom prst="rect">
            <a:avLst/>
          </a:prstGeom>
        </p:spPr>
      </p:pic>
    </p:spTree>
    <p:extLst>
      <p:ext uri="{BB962C8B-B14F-4D97-AF65-F5344CB8AC3E}">
        <p14:creationId xmlns:p14="http://schemas.microsoft.com/office/powerpoint/2010/main" val="196709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0" y="1122363"/>
            <a:ext cx="4533900" cy="4460875"/>
          </a:xfrm>
        </p:spPr>
        <p:txBody>
          <a:bodyPr>
            <a:normAutofit fontScale="90000"/>
          </a:bodyPr>
          <a:lstStyle/>
          <a:p>
            <a:r>
              <a:rPr lang="en-US" dirty="0"/>
              <a:t>You do not need to speak a foreign language, no but….</a:t>
            </a:r>
            <a:br>
              <a:rPr lang="en-US" dirty="0"/>
            </a:br>
            <a:r>
              <a:rPr lang="en-US" dirty="0"/>
              <a:t>Surround yourself with CPA, Attorney, Inspector, Banker, who speak the language</a:t>
            </a:r>
            <a:br>
              <a:rPr lang="en-US" dirty="0"/>
            </a:br>
            <a:r>
              <a:rPr lang="en-US" dirty="0"/>
              <a:t>of your foreign client!</a:t>
            </a:r>
          </a:p>
        </p:txBody>
      </p:sp>
      <p:pic>
        <p:nvPicPr>
          <p:cNvPr id="5" name="Picture 4">
            <a:extLst>
              <a:ext uri="{FF2B5EF4-FFF2-40B4-BE49-F238E27FC236}">
                <a16:creationId xmlns:a16="http://schemas.microsoft.com/office/drawing/2014/main" id="{292BAEBB-6191-43DB-BC04-AD4F745AA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792" y="454082"/>
            <a:ext cx="2827310" cy="2223853"/>
          </a:xfrm>
          <a:prstGeom prst="rect">
            <a:avLst/>
          </a:prstGeom>
        </p:spPr>
      </p:pic>
      <p:pic>
        <p:nvPicPr>
          <p:cNvPr id="7" name="Picture 6">
            <a:extLst>
              <a:ext uri="{FF2B5EF4-FFF2-40B4-BE49-F238E27FC236}">
                <a16:creationId xmlns:a16="http://schemas.microsoft.com/office/drawing/2014/main" id="{4E891C6D-5784-4585-BD37-DDD5F8DBD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087" y="3068139"/>
            <a:ext cx="2223853" cy="2223853"/>
          </a:xfrm>
          <a:prstGeom prst="rect">
            <a:avLst/>
          </a:prstGeom>
        </p:spPr>
      </p:pic>
      <p:pic>
        <p:nvPicPr>
          <p:cNvPr id="9" name="Picture 8">
            <a:extLst>
              <a:ext uri="{FF2B5EF4-FFF2-40B4-BE49-F238E27FC236}">
                <a16:creationId xmlns:a16="http://schemas.microsoft.com/office/drawing/2014/main" id="{F68C9008-C840-4F68-BFED-3E5A86F41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3439" y="125902"/>
            <a:ext cx="2223853" cy="2968958"/>
          </a:xfrm>
          <a:prstGeom prst="rect">
            <a:avLst/>
          </a:prstGeom>
        </p:spPr>
      </p:pic>
      <p:pic>
        <p:nvPicPr>
          <p:cNvPr id="13" name="Content Placeholder 3">
            <a:extLst>
              <a:ext uri="{FF2B5EF4-FFF2-40B4-BE49-F238E27FC236}">
                <a16:creationId xmlns:a16="http://schemas.microsoft.com/office/drawing/2014/main" id="{A8760CE5-3932-4D25-999C-51A00D83F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7566" y="3511785"/>
            <a:ext cx="3485297" cy="2323531"/>
          </a:xfrm>
          <a:prstGeom prst="rect">
            <a:avLst/>
          </a:prstGeom>
        </p:spPr>
      </p:pic>
      <p:sp>
        <p:nvSpPr>
          <p:cNvPr id="3" name="TextBox 2">
            <a:extLst>
              <a:ext uri="{FF2B5EF4-FFF2-40B4-BE49-F238E27FC236}">
                <a16:creationId xmlns:a16="http://schemas.microsoft.com/office/drawing/2014/main" id="{6D6B337F-09BD-4C1B-877C-BA09AC0358FE}"/>
              </a:ext>
            </a:extLst>
          </p:cNvPr>
          <p:cNvSpPr txBox="1"/>
          <p:nvPr/>
        </p:nvSpPr>
        <p:spPr>
          <a:xfrm>
            <a:off x="10267406" y="5835316"/>
            <a:ext cx="1924594" cy="369332"/>
          </a:xfrm>
          <a:prstGeom prst="rect">
            <a:avLst/>
          </a:prstGeom>
          <a:noFill/>
        </p:spPr>
        <p:txBody>
          <a:bodyPr wrap="square" rtlCol="0">
            <a:spAutoFit/>
          </a:bodyPr>
          <a:lstStyle/>
          <a:p>
            <a:r>
              <a:rPr lang="en-US" dirty="0"/>
              <a:t>CIPS Instructor</a:t>
            </a:r>
          </a:p>
        </p:txBody>
      </p:sp>
    </p:spTree>
    <p:extLst>
      <p:ext uri="{BB962C8B-B14F-4D97-AF65-F5344CB8AC3E}">
        <p14:creationId xmlns:p14="http://schemas.microsoft.com/office/powerpoint/2010/main" val="10175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791110" y="0"/>
            <a:ext cx="10543998" cy="2556125"/>
          </a:xfrm>
        </p:spPr>
        <p:txBody>
          <a:bodyPr>
            <a:normAutofit fontScale="90000"/>
          </a:bodyPr>
          <a:lstStyle/>
          <a:p>
            <a:r>
              <a:rPr lang="en-US" dirty="0"/>
              <a:t/>
            </a:r>
            <a:br>
              <a:rPr lang="en-US" dirty="0"/>
            </a:br>
            <a:r>
              <a:rPr lang="en-US" sz="3100" dirty="0">
                <a:solidFill>
                  <a:srgbClr val="444444"/>
                </a:solidFill>
                <a:latin typeface="ProximaNovaBold"/>
              </a:rPr>
              <a:t>International clients want international expertise</a:t>
            </a:r>
            <a:r>
              <a:rPr lang="en-US" sz="3100" dirty="0"/>
              <a:t/>
            </a:r>
            <a:br>
              <a:rPr lang="en-US" sz="3100" dirty="0"/>
            </a:br>
            <a:r>
              <a:rPr lang="en-US" sz="3100" dirty="0">
                <a:solidFill>
                  <a:srgbClr val="444444"/>
                </a:solidFill>
                <a:latin typeface="ProximaNovaRegular"/>
              </a:rPr>
              <a:t>If you are going to compete in the global luxury market, you must also be familiar with not only what is happening </a:t>
            </a:r>
            <a:r>
              <a:rPr lang="en-US" sz="4000" dirty="0">
                <a:solidFill>
                  <a:srgbClr val="C00000"/>
                </a:solidFill>
                <a:latin typeface="ProximaNovaRegular"/>
              </a:rPr>
              <a:t>domestically</a:t>
            </a:r>
            <a:r>
              <a:rPr lang="en-US" sz="3100" dirty="0">
                <a:solidFill>
                  <a:srgbClr val="444444"/>
                </a:solidFill>
                <a:latin typeface="ProximaNovaRegular"/>
              </a:rPr>
              <a:t>, but what is happening </a:t>
            </a:r>
            <a:r>
              <a:rPr lang="en-US" sz="4000" dirty="0">
                <a:solidFill>
                  <a:srgbClr val="C00000"/>
                </a:solidFill>
                <a:latin typeface="ProximaNovaRegular"/>
              </a:rPr>
              <a:t>internationally</a:t>
            </a:r>
            <a:r>
              <a:rPr lang="en-US" sz="3100" dirty="0">
                <a:solidFill>
                  <a:srgbClr val="444444"/>
                </a:solidFill>
                <a:latin typeface="ProximaNovaRegular"/>
              </a:rPr>
              <a:t>. </a:t>
            </a:r>
            <a:endParaRPr lang="en-US" sz="3100" dirty="0"/>
          </a:p>
        </p:txBody>
      </p:sp>
      <p:pic>
        <p:nvPicPr>
          <p:cNvPr id="4" name="Picture 3">
            <a:extLst>
              <a:ext uri="{FF2B5EF4-FFF2-40B4-BE49-F238E27FC236}">
                <a16:creationId xmlns:a16="http://schemas.microsoft.com/office/drawing/2014/main" id="{AEEF548C-D90B-46C3-9656-B9D65C295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10" y="3234590"/>
            <a:ext cx="4725800" cy="3179762"/>
          </a:xfrm>
          <a:prstGeom prst="rect">
            <a:avLst/>
          </a:prstGeom>
        </p:spPr>
      </p:pic>
      <p:pic>
        <p:nvPicPr>
          <p:cNvPr id="5" name="Picture 4">
            <a:extLst>
              <a:ext uri="{FF2B5EF4-FFF2-40B4-BE49-F238E27FC236}">
                <a16:creationId xmlns:a16="http://schemas.microsoft.com/office/drawing/2014/main" id="{13D25328-ADDC-4FBB-88E1-6827E8C60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190" y="2310508"/>
            <a:ext cx="3751900" cy="3746001"/>
          </a:xfrm>
          <a:prstGeom prst="rect">
            <a:avLst/>
          </a:prstGeom>
        </p:spPr>
      </p:pic>
      <p:sp>
        <p:nvSpPr>
          <p:cNvPr id="3" name="TextBox 2">
            <a:extLst>
              <a:ext uri="{FF2B5EF4-FFF2-40B4-BE49-F238E27FC236}">
                <a16:creationId xmlns:a16="http://schemas.microsoft.com/office/drawing/2014/main" id="{25D39B6A-7A15-4B58-A7D2-ACFCDF158AD7}"/>
              </a:ext>
            </a:extLst>
          </p:cNvPr>
          <p:cNvSpPr txBox="1"/>
          <p:nvPr/>
        </p:nvSpPr>
        <p:spPr>
          <a:xfrm flipH="1">
            <a:off x="9927770" y="5589917"/>
            <a:ext cx="1959430" cy="369332"/>
          </a:xfrm>
          <a:prstGeom prst="rect">
            <a:avLst/>
          </a:prstGeom>
          <a:noFill/>
        </p:spPr>
        <p:txBody>
          <a:bodyPr wrap="square" rtlCol="0">
            <a:spAutoFit/>
          </a:bodyPr>
          <a:lstStyle/>
          <a:p>
            <a:r>
              <a:rPr lang="en-US" dirty="0"/>
              <a:t>CIPS Instructor</a:t>
            </a:r>
          </a:p>
        </p:txBody>
      </p:sp>
    </p:spTree>
    <p:extLst>
      <p:ext uri="{BB962C8B-B14F-4D97-AF65-F5344CB8AC3E}">
        <p14:creationId xmlns:p14="http://schemas.microsoft.com/office/powerpoint/2010/main" val="199738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a:off x="5233737" y="2935706"/>
            <a:ext cx="5185610" cy="2646948"/>
          </a:xfrm>
        </p:spPr>
        <p:txBody>
          <a:bodyPr>
            <a:normAutofit/>
          </a:bodyPr>
          <a:lstStyle/>
          <a:p>
            <a:r>
              <a:rPr lang="en-US" sz="4400" dirty="0"/>
              <a:t>Most International Buyers are paying</a:t>
            </a:r>
          </a:p>
          <a:p>
            <a:r>
              <a:rPr lang="en-US" sz="4400" dirty="0"/>
              <a:t> CASH!</a:t>
            </a:r>
          </a:p>
        </p:txBody>
      </p:sp>
      <p:pic>
        <p:nvPicPr>
          <p:cNvPr id="4" name="Picture 3" descr="C:\Users\christel\AppData\Local\Microsoft\Windows\Temporary Internet Files\Content.IE5\R6MC21H9\MP900408956[1].jpg">
            <a:extLst>
              <a:ext uri="{FF2B5EF4-FFF2-40B4-BE49-F238E27FC236}">
                <a16:creationId xmlns:a16="http://schemas.microsoft.com/office/drawing/2014/main" id="{E3EE3DB2-2611-464D-8237-C0F8217BA6C5}"/>
              </a:ext>
            </a:extLst>
          </p:cNvPr>
          <p:cNvPicPr>
            <a:picLocks noChangeAspect="1" noChangeArrowheads="1"/>
          </p:cNvPicPr>
          <p:nvPr/>
        </p:nvPicPr>
        <p:blipFill>
          <a:blip r:embed="rId2" cstate="print"/>
          <a:srcRect/>
          <a:stretch>
            <a:fillRect/>
          </a:stretch>
        </p:blipFill>
        <p:spPr bwMode="auto">
          <a:xfrm>
            <a:off x="866273" y="558165"/>
            <a:ext cx="3958389" cy="5934688"/>
          </a:xfrm>
          <a:prstGeom prst="rect">
            <a:avLst/>
          </a:prstGeom>
          <a:noFill/>
        </p:spPr>
      </p:pic>
      <p:pic>
        <p:nvPicPr>
          <p:cNvPr id="6" name="Graphic 5">
            <a:extLst>
              <a:ext uri="{FF2B5EF4-FFF2-40B4-BE49-F238E27FC236}">
                <a16:creationId xmlns:a16="http://schemas.microsoft.com/office/drawing/2014/main" id="{FAD0528C-3BF6-41D4-9E46-5B32873B62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45468" y="110820"/>
            <a:ext cx="9245172" cy="1743381"/>
          </a:xfrm>
          <a:prstGeom prst="rect">
            <a:avLst/>
          </a:prstGeom>
        </p:spPr>
      </p:pic>
      <p:sp>
        <p:nvSpPr>
          <p:cNvPr id="5" name="TextBox 4">
            <a:extLst>
              <a:ext uri="{FF2B5EF4-FFF2-40B4-BE49-F238E27FC236}">
                <a16:creationId xmlns:a16="http://schemas.microsoft.com/office/drawing/2014/main" id="{E48EB789-6337-4750-8099-99BE68F9B874}"/>
              </a:ext>
            </a:extLst>
          </p:cNvPr>
          <p:cNvSpPr txBox="1"/>
          <p:nvPr/>
        </p:nvSpPr>
        <p:spPr>
          <a:xfrm>
            <a:off x="9920378" y="5582654"/>
            <a:ext cx="1949570" cy="369332"/>
          </a:xfrm>
          <a:prstGeom prst="rect">
            <a:avLst/>
          </a:prstGeom>
          <a:noFill/>
        </p:spPr>
        <p:txBody>
          <a:bodyPr wrap="square" rtlCol="0">
            <a:spAutoFit/>
          </a:bodyPr>
          <a:lstStyle/>
          <a:p>
            <a:r>
              <a:rPr lang="en-US" dirty="0"/>
              <a:t>CIPS Instructor</a:t>
            </a:r>
          </a:p>
        </p:txBody>
      </p:sp>
    </p:spTree>
    <p:extLst>
      <p:ext uri="{BB962C8B-B14F-4D97-AF65-F5344CB8AC3E}">
        <p14:creationId xmlns:p14="http://schemas.microsoft.com/office/powerpoint/2010/main" val="11253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2856216" y="2167847"/>
            <a:ext cx="5291192" cy="2260315"/>
          </a:xfrm>
        </p:spPr>
        <p:txBody>
          <a:bodyPr>
            <a:normAutofit/>
          </a:bodyPr>
          <a:lstStyle/>
          <a:p>
            <a:pPr algn="l"/>
            <a:endParaRPr lang="en-US" dirty="0">
              <a:solidFill>
                <a:srgbClr val="7030A0"/>
              </a:solidFill>
              <a:latin typeface="Lucida Handwriting" panose="03010101010101010101" pitchFamily="66" charset="0"/>
            </a:endParaRPr>
          </a:p>
        </p:txBody>
      </p:sp>
      <p:sp>
        <p:nvSpPr>
          <p:cNvPr id="4" name="TextBox 3">
            <a:extLst>
              <a:ext uri="{FF2B5EF4-FFF2-40B4-BE49-F238E27FC236}">
                <a16:creationId xmlns:a16="http://schemas.microsoft.com/office/drawing/2014/main" id="{B2E8897C-0851-45DE-987E-1D5CCF199762}"/>
              </a:ext>
            </a:extLst>
          </p:cNvPr>
          <p:cNvSpPr txBox="1"/>
          <p:nvPr/>
        </p:nvSpPr>
        <p:spPr>
          <a:xfrm>
            <a:off x="9836330" y="5982789"/>
            <a:ext cx="1685110" cy="369332"/>
          </a:xfrm>
          <a:prstGeom prst="rect">
            <a:avLst/>
          </a:prstGeom>
          <a:noFill/>
        </p:spPr>
        <p:txBody>
          <a:bodyPr wrap="square" rtlCol="0">
            <a:spAutoFit/>
          </a:bodyPr>
          <a:lstStyle/>
          <a:p>
            <a:r>
              <a:rPr lang="en-US" dirty="0"/>
              <a:t>CIPS Instructor</a:t>
            </a:r>
          </a:p>
        </p:txBody>
      </p:sp>
      <p:pic>
        <p:nvPicPr>
          <p:cNvPr id="3" name="Picture 2" descr="http://upload.wikimedia.org/wikipedia/commons/thumb/d/de/Metrication_by_year_map.svg/400px-Metrication_by_year_map.svg.png">
            <a:hlinkClick r:id="rId3"/>
            <a:extLst>
              <a:ext uri="{FF2B5EF4-FFF2-40B4-BE49-F238E27FC236}">
                <a16:creationId xmlns:a16="http://schemas.microsoft.com/office/drawing/2014/main" id="{1C2F3221-2CF9-4A86-A849-56073FA475D3}"/>
              </a:ext>
            </a:extLst>
          </p:cNvPr>
          <p:cNvPicPr>
            <a:picLocks noChangeAspect="1" noChangeArrowheads="1"/>
          </p:cNvPicPr>
          <p:nvPr/>
        </p:nvPicPr>
        <p:blipFill>
          <a:blip r:embed="rId4" cstate="print"/>
          <a:srcRect/>
          <a:stretch>
            <a:fillRect/>
          </a:stretch>
        </p:blipFill>
        <p:spPr bwMode="auto">
          <a:xfrm>
            <a:off x="1296771" y="909344"/>
            <a:ext cx="9996924" cy="5073445"/>
          </a:xfrm>
          <a:prstGeom prst="rect">
            <a:avLst/>
          </a:prstGeom>
          <a:noFill/>
        </p:spPr>
      </p:pic>
      <p:sp>
        <p:nvSpPr>
          <p:cNvPr id="9" name="TextBox 8">
            <a:extLst>
              <a:ext uri="{FF2B5EF4-FFF2-40B4-BE49-F238E27FC236}">
                <a16:creationId xmlns:a16="http://schemas.microsoft.com/office/drawing/2014/main" id="{19711B5F-9E3C-4BA1-92E4-3A63C88E9ECE}"/>
              </a:ext>
            </a:extLst>
          </p:cNvPr>
          <p:cNvSpPr txBox="1"/>
          <p:nvPr/>
        </p:nvSpPr>
        <p:spPr>
          <a:xfrm>
            <a:off x="462337" y="1"/>
            <a:ext cx="10831358" cy="954107"/>
          </a:xfrm>
          <a:prstGeom prst="rect">
            <a:avLst/>
          </a:prstGeom>
          <a:noFill/>
        </p:spPr>
        <p:txBody>
          <a:bodyPr wrap="square" rtlCol="0">
            <a:spAutoFit/>
          </a:bodyPr>
          <a:lstStyle/>
          <a:p>
            <a:pPr>
              <a:buNone/>
            </a:pPr>
            <a:r>
              <a:rPr lang="en-US" sz="2800" b="1" i="1" dirty="0"/>
              <a:t>Metric System adopted in the world except a very few countries: </a:t>
            </a:r>
          </a:p>
          <a:p>
            <a:pPr>
              <a:buNone/>
            </a:pPr>
            <a:r>
              <a:rPr lang="en-US" sz="2800" b="1" i="1" dirty="0">
                <a:solidFill>
                  <a:srgbClr val="FF0000"/>
                </a:solidFill>
              </a:rPr>
              <a:t>USA </a:t>
            </a:r>
            <a:r>
              <a:rPr lang="en-US" sz="2800" b="1" i="1" dirty="0"/>
              <a:t>, Liberia and Burma</a:t>
            </a:r>
          </a:p>
        </p:txBody>
      </p:sp>
    </p:spTree>
    <p:extLst>
      <p:ext uri="{BB962C8B-B14F-4D97-AF65-F5344CB8AC3E}">
        <p14:creationId xmlns:p14="http://schemas.microsoft.com/office/powerpoint/2010/main" val="59820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a:off x="6184232" y="3741821"/>
            <a:ext cx="1191126" cy="818148"/>
          </a:xfrm>
        </p:spPr>
        <p:txBody>
          <a:bodyPr/>
          <a:lstStyle/>
          <a:p>
            <a:endParaRPr lang="en-US" dirty="0"/>
          </a:p>
        </p:txBody>
      </p:sp>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660400" y="554038"/>
            <a:ext cx="3931920" cy="2148522"/>
          </a:xfrm>
        </p:spPr>
        <p:txBody>
          <a:bodyPr/>
          <a:lstStyle/>
          <a:p>
            <a:r>
              <a:rPr lang="en-US" dirty="0"/>
              <a:t>  Withholdings!</a:t>
            </a:r>
            <a:br>
              <a:rPr lang="en-US" dirty="0"/>
            </a:br>
            <a:r>
              <a:rPr lang="en-US" dirty="0"/>
              <a:t>  Estate Tax  40%!</a:t>
            </a:r>
          </a:p>
        </p:txBody>
      </p:sp>
      <p:pic>
        <p:nvPicPr>
          <p:cNvPr id="4" name="Picture 3">
            <a:extLst>
              <a:ext uri="{FF2B5EF4-FFF2-40B4-BE49-F238E27FC236}">
                <a16:creationId xmlns:a16="http://schemas.microsoft.com/office/drawing/2014/main" id="{0C2D4669-13E6-447E-9371-3EC9B072E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3035" y="1022270"/>
            <a:ext cx="7022367" cy="4774682"/>
          </a:xfrm>
          <a:prstGeom prst="rect">
            <a:avLst/>
          </a:prstGeom>
        </p:spPr>
      </p:pic>
      <p:pic>
        <p:nvPicPr>
          <p:cNvPr id="1026" name="Picture 2" descr="FIRPTA-Solutions-Foreign-Investment-Real-Estate-Tax-Act-Withholding-Experts-USA">
            <a:extLst>
              <a:ext uri="{FF2B5EF4-FFF2-40B4-BE49-F238E27FC236}">
                <a16:creationId xmlns:a16="http://schemas.microsoft.com/office/drawing/2014/main" id="{9049F5B5-4B66-4CC6-A0DA-F99E3E338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5" y="2521460"/>
            <a:ext cx="5521980" cy="1776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31668D-A314-4C9F-B3F7-827234F76BD9}"/>
              </a:ext>
            </a:extLst>
          </p:cNvPr>
          <p:cNvSpPr txBox="1"/>
          <p:nvPr/>
        </p:nvSpPr>
        <p:spPr>
          <a:xfrm>
            <a:off x="10189028" y="5835730"/>
            <a:ext cx="1698171" cy="369332"/>
          </a:xfrm>
          <a:prstGeom prst="rect">
            <a:avLst/>
          </a:prstGeom>
          <a:noFill/>
        </p:spPr>
        <p:txBody>
          <a:bodyPr wrap="square" rtlCol="0">
            <a:spAutoFit/>
          </a:bodyPr>
          <a:lstStyle/>
          <a:p>
            <a:r>
              <a:rPr lang="en-US" dirty="0"/>
              <a:t>CIPS Instructor</a:t>
            </a:r>
          </a:p>
        </p:txBody>
      </p:sp>
      <p:sp>
        <p:nvSpPr>
          <p:cNvPr id="6" name="TextBox 5">
            <a:extLst>
              <a:ext uri="{FF2B5EF4-FFF2-40B4-BE49-F238E27FC236}">
                <a16:creationId xmlns:a16="http://schemas.microsoft.com/office/drawing/2014/main" id="{53E76356-E547-4C61-8395-6AEA5D2AD1C7}"/>
              </a:ext>
            </a:extLst>
          </p:cNvPr>
          <p:cNvSpPr txBox="1"/>
          <p:nvPr/>
        </p:nvSpPr>
        <p:spPr>
          <a:xfrm>
            <a:off x="660400" y="4448709"/>
            <a:ext cx="3593101" cy="646331"/>
          </a:xfrm>
          <a:prstGeom prst="rect">
            <a:avLst/>
          </a:prstGeom>
          <a:noFill/>
        </p:spPr>
        <p:txBody>
          <a:bodyPr wrap="square" rtlCol="0">
            <a:spAutoFit/>
          </a:bodyPr>
          <a:lstStyle/>
          <a:p>
            <a:r>
              <a:rPr lang="en-US"/>
              <a:t>(FOREIGN INVESTMENT IN REAL PROPERTY TAX ACT OF 1980)</a:t>
            </a:r>
            <a:endParaRPr lang="en-US" dirty="0"/>
          </a:p>
        </p:txBody>
      </p:sp>
    </p:spTree>
    <p:extLst>
      <p:ext uri="{BB962C8B-B14F-4D97-AF65-F5344CB8AC3E}">
        <p14:creationId xmlns:p14="http://schemas.microsoft.com/office/powerpoint/2010/main" val="151365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REAA">
            <a:extLst>
              <a:ext uri="{FF2B5EF4-FFF2-40B4-BE49-F238E27FC236}">
                <a16:creationId xmlns:a16="http://schemas.microsoft.com/office/drawing/2014/main" id="{F546D62B-1917-4208-BEAB-B1AA58D6E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918" y="2907656"/>
            <a:ext cx="3567419" cy="22511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B007EB1-7E7A-42B1-B9A3-B99D055E5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849" y="2036118"/>
            <a:ext cx="2718558" cy="1743075"/>
          </a:xfrm>
          <a:prstGeom prst="rect">
            <a:avLst/>
          </a:prstGeom>
        </p:spPr>
      </p:pic>
      <p:pic>
        <p:nvPicPr>
          <p:cNvPr id="9" name="Picture 8">
            <a:extLst>
              <a:ext uri="{FF2B5EF4-FFF2-40B4-BE49-F238E27FC236}">
                <a16:creationId xmlns:a16="http://schemas.microsoft.com/office/drawing/2014/main" id="{4AAD249F-CE39-4ABB-BF87-DE4330F4A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414" y="4209295"/>
            <a:ext cx="2251166" cy="2251166"/>
          </a:xfrm>
          <a:prstGeom prst="rect">
            <a:avLst/>
          </a:prstGeom>
        </p:spPr>
      </p:pic>
      <p:sp>
        <p:nvSpPr>
          <p:cNvPr id="10" name="Title 9">
            <a:extLst>
              <a:ext uri="{FF2B5EF4-FFF2-40B4-BE49-F238E27FC236}">
                <a16:creationId xmlns:a16="http://schemas.microsoft.com/office/drawing/2014/main" id="{F810DCB0-D071-46B2-9320-C774FCFC70B0}"/>
              </a:ext>
            </a:extLst>
          </p:cNvPr>
          <p:cNvSpPr>
            <a:spLocks noGrp="1"/>
          </p:cNvSpPr>
          <p:nvPr>
            <p:ph type="title"/>
          </p:nvPr>
        </p:nvSpPr>
        <p:spPr>
          <a:xfrm>
            <a:off x="1449653" y="844263"/>
            <a:ext cx="9603275" cy="1049235"/>
          </a:xfrm>
        </p:spPr>
        <p:txBody>
          <a:bodyPr/>
          <a:lstStyle/>
          <a:p>
            <a:r>
              <a:rPr lang="en-US" dirty="0"/>
              <a:t>…or join an International Organization:</a:t>
            </a:r>
          </a:p>
        </p:txBody>
      </p:sp>
      <p:sp>
        <p:nvSpPr>
          <p:cNvPr id="2" name="TextBox 1">
            <a:extLst>
              <a:ext uri="{FF2B5EF4-FFF2-40B4-BE49-F238E27FC236}">
                <a16:creationId xmlns:a16="http://schemas.microsoft.com/office/drawing/2014/main" id="{55DC65DB-3218-4998-AEB7-50326146D455}"/>
              </a:ext>
            </a:extLst>
          </p:cNvPr>
          <p:cNvSpPr txBox="1"/>
          <p:nvPr/>
        </p:nvSpPr>
        <p:spPr>
          <a:xfrm>
            <a:off x="9940834" y="5734835"/>
            <a:ext cx="2251166" cy="369332"/>
          </a:xfrm>
          <a:prstGeom prst="rect">
            <a:avLst/>
          </a:prstGeom>
          <a:noFill/>
        </p:spPr>
        <p:txBody>
          <a:bodyPr wrap="square" rtlCol="0">
            <a:spAutoFit/>
          </a:bodyPr>
          <a:lstStyle/>
          <a:p>
            <a:r>
              <a:rPr lang="en-US" dirty="0"/>
              <a:t>CIPS Instructor</a:t>
            </a:r>
          </a:p>
        </p:txBody>
      </p:sp>
      <p:pic>
        <p:nvPicPr>
          <p:cNvPr id="6" name="Picture 5">
            <a:extLst>
              <a:ext uri="{FF2B5EF4-FFF2-40B4-BE49-F238E27FC236}">
                <a16:creationId xmlns:a16="http://schemas.microsoft.com/office/drawing/2014/main" id="{A0135496-7BCF-4C53-8E75-693E52EA8B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5360" y="2907656"/>
            <a:ext cx="2646409" cy="2646409"/>
          </a:xfrm>
          <a:prstGeom prst="rect">
            <a:avLst/>
          </a:prstGeom>
        </p:spPr>
      </p:pic>
    </p:spTree>
    <p:extLst>
      <p:ext uri="{BB962C8B-B14F-4D97-AF65-F5344CB8AC3E}">
        <p14:creationId xmlns:p14="http://schemas.microsoft.com/office/powerpoint/2010/main" val="102371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flipV="1">
            <a:off x="5847348" y="4337099"/>
            <a:ext cx="994151" cy="49022"/>
          </a:xfrm>
        </p:spPr>
        <p:txBody>
          <a:bodyPr>
            <a:normAutofit fontScale="25000" lnSpcReduction="20000"/>
          </a:bodyPr>
          <a:lstStyle/>
          <a:p>
            <a:endParaRPr lang="en-US" dirty="0"/>
          </a:p>
        </p:txBody>
      </p:sp>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0" y="215900"/>
            <a:ext cx="9144000" cy="1081088"/>
          </a:xfrm>
        </p:spPr>
        <p:txBody>
          <a:bodyPr>
            <a:normAutofit/>
          </a:bodyPr>
          <a:lstStyle/>
          <a:p>
            <a:r>
              <a:rPr lang="en-US" dirty="0"/>
              <a:t>Travel to Real Estate Meetings:</a:t>
            </a:r>
            <a:br>
              <a:rPr lang="en-US" dirty="0"/>
            </a:br>
            <a:endParaRPr lang="en-US" dirty="0"/>
          </a:p>
        </p:txBody>
      </p:sp>
      <p:pic>
        <p:nvPicPr>
          <p:cNvPr id="5" name="Picture 4">
            <a:extLst>
              <a:ext uri="{FF2B5EF4-FFF2-40B4-BE49-F238E27FC236}">
                <a16:creationId xmlns:a16="http://schemas.microsoft.com/office/drawing/2014/main" id="{7E314A0E-2CE7-4593-BC0A-D6A6540BF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858" y="4005400"/>
            <a:ext cx="3972967" cy="2636032"/>
          </a:xfrm>
          <a:prstGeom prst="rect">
            <a:avLst/>
          </a:prstGeom>
        </p:spPr>
      </p:pic>
      <p:pic>
        <p:nvPicPr>
          <p:cNvPr id="7" name="Picture 6">
            <a:extLst>
              <a:ext uri="{FF2B5EF4-FFF2-40B4-BE49-F238E27FC236}">
                <a16:creationId xmlns:a16="http://schemas.microsoft.com/office/drawing/2014/main" id="{7198736D-481D-4354-9135-B795AA726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136" y="598809"/>
            <a:ext cx="2547326" cy="3836334"/>
          </a:xfrm>
          <a:prstGeom prst="rect">
            <a:avLst/>
          </a:prstGeom>
        </p:spPr>
      </p:pic>
      <p:pic>
        <p:nvPicPr>
          <p:cNvPr id="9" name="Picture 8">
            <a:extLst>
              <a:ext uri="{FF2B5EF4-FFF2-40B4-BE49-F238E27FC236}">
                <a16:creationId xmlns:a16="http://schemas.microsoft.com/office/drawing/2014/main" id="{8215A2D3-C25B-4EF0-92E8-C2196F314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8415" y="830561"/>
            <a:ext cx="4267200" cy="2844800"/>
          </a:xfrm>
          <a:prstGeom prst="rect">
            <a:avLst/>
          </a:prstGeom>
        </p:spPr>
      </p:pic>
      <p:pic>
        <p:nvPicPr>
          <p:cNvPr id="11" name="Picture 10">
            <a:extLst>
              <a:ext uri="{FF2B5EF4-FFF2-40B4-BE49-F238E27FC236}">
                <a16:creationId xmlns:a16="http://schemas.microsoft.com/office/drawing/2014/main" id="{6447135B-D947-47EC-9749-E94FBCAD827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15496" y="3879951"/>
            <a:ext cx="3740131" cy="2805098"/>
          </a:xfrm>
          <a:prstGeom prst="rect">
            <a:avLst/>
          </a:prstGeom>
        </p:spPr>
      </p:pic>
      <p:sp>
        <p:nvSpPr>
          <p:cNvPr id="10" name="TextBox 9">
            <a:extLst>
              <a:ext uri="{FF2B5EF4-FFF2-40B4-BE49-F238E27FC236}">
                <a16:creationId xmlns:a16="http://schemas.microsoft.com/office/drawing/2014/main" id="{B351CACC-1AA5-484F-BA8B-3994A30BB797}"/>
              </a:ext>
            </a:extLst>
          </p:cNvPr>
          <p:cNvSpPr txBox="1"/>
          <p:nvPr/>
        </p:nvSpPr>
        <p:spPr>
          <a:xfrm>
            <a:off x="9745799" y="5600966"/>
            <a:ext cx="2120892" cy="369332"/>
          </a:xfrm>
          <a:prstGeom prst="rect">
            <a:avLst/>
          </a:prstGeom>
          <a:noFill/>
        </p:spPr>
        <p:txBody>
          <a:bodyPr wrap="square" rtlCol="0">
            <a:spAutoFit/>
          </a:bodyPr>
          <a:lstStyle/>
          <a:p>
            <a:r>
              <a:rPr lang="en-US" dirty="0"/>
              <a:t>CIPS Instructor</a:t>
            </a:r>
          </a:p>
        </p:txBody>
      </p:sp>
    </p:spTree>
    <p:extLst>
      <p:ext uri="{BB962C8B-B14F-4D97-AF65-F5344CB8AC3E}">
        <p14:creationId xmlns:p14="http://schemas.microsoft.com/office/powerpoint/2010/main" val="258590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pic>
        <p:nvPicPr>
          <p:cNvPr id="4" name="Picture 3">
            <a:extLst>
              <a:ext uri="{FF2B5EF4-FFF2-40B4-BE49-F238E27FC236}">
                <a16:creationId xmlns:a16="http://schemas.microsoft.com/office/drawing/2014/main" id="{F9A79935-6F01-43C0-AE0A-A5A019311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815" y="1879584"/>
            <a:ext cx="6857339" cy="4549790"/>
          </a:xfrm>
          <a:prstGeom prst="rect">
            <a:avLst/>
          </a:prstGeom>
        </p:spPr>
      </p:pic>
      <p:pic>
        <p:nvPicPr>
          <p:cNvPr id="6" name="Picture 5">
            <a:extLst>
              <a:ext uri="{FF2B5EF4-FFF2-40B4-BE49-F238E27FC236}">
                <a16:creationId xmlns:a16="http://schemas.microsoft.com/office/drawing/2014/main" id="{CBC00807-29E6-4F36-A04D-E4ECFA8D1D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4905" y="877003"/>
            <a:ext cx="4513006" cy="2551997"/>
          </a:xfrm>
          <a:prstGeom prst="rect">
            <a:avLst/>
          </a:prstGeom>
        </p:spPr>
      </p:pic>
      <p:pic>
        <p:nvPicPr>
          <p:cNvPr id="8" name="Picture 7">
            <a:extLst>
              <a:ext uri="{FF2B5EF4-FFF2-40B4-BE49-F238E27FC236}">
                <a16:creationId xmlns:a16="http://schemas.microsoft.com/office/drawing/2014/main" id="{453B46F0-1955-404A-B8A7-EBFF4C4B3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695" y="3618271"/>
            <a:ext cx="2053713" cy="2738284"/>
          </a:xfrm>
          <a:prstGeom prst="rect">
            <a:avLst/>
          </a:prstGeom>
        </p:spPr>
      </p:pic>
      <p:pic>
        <p:nvPicPr>
          <p:cNvPr id="10" name="Picture 9">
            <a:extLst>
              <a:ext uri="{FF2B5EF4-FFF2-40B4-BE49-F238E27FC236}">
                <a16:creationId xmlns:a16="http://schemas.microsoft.com/office/drawing/2014/main" id="{63D42EF6-4F23-4275-AC23-1E1731731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6499" y="2048828"/>
            <a:ext cx="1905000" cy="1905000"/>
          </a:xfrm>
          <a:prstGeom prst="rect">
            <a:avLst/>
          </a:prstGeom>
        </p:spPr>
      </p:pic>
      <p:sp>
        <p:nvSpPr>
          <p:cNvPr id="2" name="TextBox 1">
            <a:extLst>
              <a:ext uri="{FF2B5EF4-FFF2-40B4-BE49-F238E27FC236}">
                <a16:creationId xmlns:a16="http://schemas.microsoft.com/office/drawing/2014/main" id="{DBAB5FC9-DD01-4E16-A119-2E4AA11DF7A6}"/>
              </a:ext>
            </a:extLst>
          </p:cNvPr>
          <p:cNvSpPr txBox="1"/>
          <p:nvPr/>
        </p:nvSpPr>
        <p:spPr>
          <a:xfrm>
            <a:off x="5476875" y="285750"/>
            <a:ext cx="6524625" cy="1477328"/>
          </a:xfrm>
          <a:prstGeom prst="rect">
            <a:avLst/>
          </a:prstGeom>
          <a:noFill/>
        </p:spPr>
        <p:txBody>
          <a:bodyPr wrap="square" rtlCol="0">
            <a:spAutoFit/>
          </a:bodyPr>
          <a:lstStyle/>
          <a:p>
            <a:pPr algn="l"/>
            <a:r>
              <a:rPr lang="en-US" b="1" i="0" dirty="0">
                <a:solidFill>
                  <a:srgbClr val="333333"/>
                </a:solidFill>
                <a:effectLst/>
                <a:latin typeface="Arial" panose="020B0604020202020204" pitchFamily="34" charset="0"/>
              </a:rPr>
              <a:t>EXPO REAL 2020 in a new format</a:t>
            </a:r>
          </a:p>
          <a:p>
            <a:pPr algn="l"/>
            <a:r>
              <a:rPr lang="en-US" b="0" i="0" dirty="0">
                <a:solidFill>
                  <a:srgbClr val="333333"/>
                </a:solidFill>
                <a:effectLst/>
                <a:latin typeface="Arial" panose="020B0604020202020204" pitchFamily="34" charset="0"/>
              </a:rPr>
              <a:t>Physical and virtual meeting place for the real estate industry: the EXPO REAL Hybrid Summit will take place in the ICM – </a:t>
            </a:r>
            <a:r>
              <a:rPr lang="en-US" b="0" i="0" dirty="0" err="1">
                <a:solidFill>
                  <a:srgbClr val="333333"/>
                </a:solidFill>
                <a:effectLst/>
                <a:latin typeface="Arial" panose="020B0604020202020204" pitchFamily="34" charset="0"/>
              </a:rPr>
              <a:t>Internationales</a:t>
            </a:r>
            <a:r>
              <a:rPr lang="en-US" b="0" i="0" dirty="0">
                <a:solidFill>
                  <a:srgbClr val="333333"/>
                </a:solidFill>
                <a:effectLst/>
                <a:latin typeface="Arial" panose="020B0604020202020204" pitchFamily="34" charset="0"/>
              </a:rPr>
              <a:t> Congress Center München on October 14 and 15, 2020.</a:t>
            </a:r>
          </a:p>
        </p:txBody>
      </p:sp>
    </p:spTree>
    <p:extLst>
      <p:ext uri="{BB962C8B-B14F-4D97-AF65-F5344CB8AC3E}">
        <p14:creationId xmlns:p14="http://schemas.microsoft.com/office/powerpoint/2010/main" val="284937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D4D24E-3EAD-48C1-AA1D-89FB18B7A1DB}"/>
              </a:ext>
            </a:extLst>
          </p:cNvPr>
          <p:cNvSpPr>
            <a:spLocks noGrp="1"/>
          </p:cNvSpPr>
          <p:nvPr>
            <p:ph type="subTitle" idx="1"/>
          </p:nvPr>
        </p:nvSpPr>
        <p:spPr>
          <a:xfrm>
            <a:off x="1242203" y="4550620"/>
            <a:ext cx="8787442" cy="1048109"/>
          </a:xfrm>
        </p:spPr>
        <p:txBody>
          <a:bodyPr>
            <a:normAutofit/>
          </a:bodyPr>
          <a:lstStyle/>
          <a:p>
            <a:r>
              <a:rPr lang="en-US" sz="4400" dirty="0"/>
              <a:t>Ambassador Association: Costa Rica</a:t>
            </a:r>
          </a:p>
        </p:txBody>
      </p:sp>
      <p:sp>
        <p:nvSpPr>
          <p:cNvPr id="3" name="Content Placeholder 2">
            <a:extLst>
              <a:ext uri="{FF2B5EF4-FFF2-40B4-BE49-F238E27FC236}">
                <a16:creationId xmlns:a16="http://schemas.microsoft.com/office/drawing/2014/main" id="{03732823-3DB2-4FB6-A75B-63725238D63B}"/>
              </a:ext>
            </a:extLst>
          </p:cNvPr>
          <p:cNvSpPr>
            <a:spLocks noGrp="1"/>
          </p:cNvSpPr>
          <p:nvPr>
            <p:ph idx="13"/>
          </p:nvPr>
        </p:nvSpPr>
        <p:spPr>
          <a:xfrm rot="5400000" flipH="1" flipV="1">
            <a:off x="6712158" y="1588479"/>
            <a:ext cx="205485" cy="1437801"/>
          </a:xfrm>
        </p:spPr>
        <p:txBody>
          <a:bodyPr>
            <a:normAutofit fontScale="25000" lnSpcReduction="20000"/>
          </a:bodyPr>
          <a:lstStyle/>
          <a:p>
            <a:r>
              <a:rPr lang="en-US" b="0" i="0" u="sng" dirty="0">
                <a:solidFill>
                  <a:srgbClr val="0060A0"/>
                </a:solidFill>
                <a:effectLst/>
                <a:latin typeface="Open Sans"/>
                <a:hlinkClick r:id="rId2"/>
              </a:rPr>
              <a:t>Ambassador Association: Costa Rica</a:t>
            </a:r>
            <a:endParaRPr lang="en-US" dirty="0"/>
          </a:p>
        </p:txBody>
      </p:sp>
      <p:pic>
        <p:nvPicPr>
          <p:cNvPr id="5" name="Picture 4">
            <a:extLst>
              <a:ext uri="{FF2B5EF4-FFF2-40B4-BE49-F238E27FC236}">
                <a16:creationId xmlns:a16="http://schemas.microsoft.com/office/drawing/2014/main" id="{B83E5EBD-01BC-4DCD-96E6-D78670D82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90" y="242220"/>
            <a:ext cx="6403567" cy="3836620"/>
          </a:xfrm>
          <a:prstGeom prst="rect">
            <a:avLst/>
          </a:prstGeom>
        </p:spPr>
      </p:pic>
      <p:pic>
        <p:nvPicPr>
          <p:cNvPr id="6" name="Picture 5">
            <a:extLst>
              <a:ext uri="{FF2B5EF4-FFF2-40B4-BE49-F238E27FC236}">
                <a16:creationId xmlns:a16="http://schemas.microsoft.com/office/drawing/2014/main" id="{A7D354DB-42B7-4A11-985B-1A49CD47E4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5480" y="873303"/>
            <a:ext cx="4234398" cy="1910994"/>
          </a:xfrm>
          <a:prstGeom prst="rect">
            <a:avLst/>
          </a:prstGeom>
        </p:spPr>
      </p:pic>
    </p:spTree>
    <p:extLst>
      <p:ext uri="{BB962C8B-B14F-4D97-AF65-F5344CB8AC3E}">
        <p14:creationId xmlns:p14="http://schemas.microsoft.com/office/powerpoint/2010/main" val="28777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flipV="1">
            <a:off x="7652084" y="4752473"/>
            <a:ext cx="279565" cy="45719"/>
          </a:xfrm>
        </p:spPr>
        <p:txBody>
          <a:bodyPr>
            <a:normAutofit fontScale="25000" lnSpcReduction="20000"/>
          </a:bodyPr>
          <a:lstStyle/>
          <a:p>
            <a:endParaRPr lang="en-US" dirty="0"/>
          </a:p>
        </p:txBody>
      </p:sp>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760847" y="273302"/>
            <a:ext cx="11441986" cy="1356189"/>
          </a:xfrm>
        </p:spPr>
        <p:txBody>
          <a:bodyPr>
            <a:normAutofit/>
          </a:bodyPr>
          <a:lstStyle/>
          <a:p>
            <a:r>
              <a:rPr lang="en-US" sz="4000" dirty="0" err="1"/>
              <a:t>GeRmany</a:t>
            </a:r>
            <a:r>
              <a:rPr lang="en-US" dirty="0"/>
              <a:t> </a:t>
            </a:r>
          </a:p>
        </p:txBody>
      </p:sp>
      <p:sp>
        <p:nvSpPr>
          <p:cNvPr id="5" name="TextBox 4">
            <a:extLst>
              <a:ext uri="{FF2B5EF4-FFF2-40B4-BE49-F238E27FC236}">
                <a16:creationId xmlns:a16="http://schemas.microsoft.com/office/drawing/2014/main" id="{D7212130-47BE-401A-9A98-EF9374FD095F}"/>
              </a:ext>
            </a:extLst>
          </p:cNvPr>
          <p:cNvSpPr txBox="1"/>
          <p:nvPr/>
        </p:nvSpPr>
        <p:spPr>
          <a:xfrm>
            <a:off x="10162903" y="5735637"/>
            <a:ext cx="1655286" cy="369332"/>
          </a:xfrm>
          <a:prstGeom prst="rect">
            <a:avLst/>
          </a:prstGeom>
          <a:noFill/>
        </p:spPr>
        <p:txBody>
          <a:bodyPr wrap="square" rtlCol="0">
            <a:spAutoFit/>
          </a:bodyPr>
          <a:lstStyle/>
          <a:p>
            <a:r>
              <a:rPr lang="en-US" dirty="0"/>
              <a:t>CIPS Instructor</a:t>
            </a:r>
          </a:p>
        </p:txBody>
      </p:sp>
      <p:pic>
        <p:nvPicPr>
          <p:cNvPr id="9" name="Picture 8">
            <a:extLst>
              <a:ext uri="{FF2B5EF4-FFF2-40B4-BE49-F238E27FC236}">
                <a16:creationId xmlns:a16="http://schemas.microsoft.com/office/drawing/2014/main" id="{7C91B26E-2397-4DED-A1C8-BA3A8ED0E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804" y="171880"/>
            <a:ext cx="1115407" cy="1115407"/>
          </a:xfrm>
          <a:prstGeom prst="rect">
            <a:avLst/>
          </a:prstGeom>
        </p:spPr>
      </p:pic>
      <p:pic>
        <p:nvPicPr>
          <p:cNvPr id="11" name="Picture 10">
            <a:extLst>
              <a:ext uri="{FF2B5EF4-FFF2-40B4-BE49-F238E27FC236}">
                <a16:creationId xmlns:a16="http://schemas.microsoft.com/office/drawing/2014/main" id="{AF3EF65B-A5E4-4B14-B5F7-E52B7AFA386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8614350" y="581624"/>
            <a:ext cx="3375562" cy="2531671"/>
          </a:xfrm>
          <a:prstGeom prst="rect">
            <a:avLst/>
          </a:prstGeom>
        </p:spPr>
      </p:pic>
      <p:sp>
        <p:nvSpPr>
          <p:cNvPr id="12" name="TextBox 11">
            <a:extLst>
              <a:ext uri="{FF2B5EF4-FFF2-40B4-BE49-F238E27FC236}">
                <a16:creationId xmlns:a16="http://schemas.microsoft.com/office/drawing/2014/main" id="{644CB4A5-E2DA-4348-8692-B04BF6BC7A3F}"/>
              </a:ext>
            </a:extLst>
          </p:cNvPr>
          <p:cNvSpPr txBox="1"/>
          <p:nvPr/>
        </p:nvSpPr>
        <p:spPr>
          <a:xfrm>
            <a:off x="308225" y="1068512"/>
            <a:ext cx="3359615" cy="2031325"/>
          </a:xfrm>
          <a:prstGeom prst="rect">
            <a:avLst/>
          </a:prstGeom>
          <a:noFill/>
        </p:spPr>
        <p:txBody>
          <a:bodyPr wrap="square" rtlCol="0">
            <a:spAutoFit/>
          </a:bodyPr>
          <a:lstStyle/>
          <a:p>
            <a:r>
              <a:rPr lang="en-US" b="1" i="0" dirty="0">
                <a:solidFill>
                  <a:srgbClr val="000000"/>
                </a:solidFill>
                <a:effectLst/>
                <a:latin typeface="Arial" panose="020B0604020202020204" pitchFamily="34" charset="0"/>
              </a:rPr>
              <a:t>Germany:</a:t>
            </a:r>
          </a:p>
          <a:p>
            <a:r>
              <a:rPr lang="en-US" b="0" i="0" dirty="0">
                <a:solidFill>
                  <a:srgbClr val="000000"/>
                </a:solidFill>
                <a:effectLst/>
                <a:latin typeface="Arial" panose="020B0604020202020204" pitchFamily="34" charset="0"/>
              </a:rPr>
              <a:t>Area: 137,847 </a:t>
            </a:r>
            <a:r>
              <a:rPr lang="en-US" b="0" i="0" dirty="0" err="1">
                <a:solidFill>
                  <a:srgbClr val="000000"/>
                </a:solidFill>
                <a:effectLst/>
                <a:latin typeface="Arial" panose="020B0604020202020204" pitchFamily="34" charset="0"/>
              </a:rPr>
              <a:t>sq</a:t>
            </a:r>
            <a:r>
              <a:rPr lang="en-US" b="0" i="0" dirty="0">
                <a:solidFill>
                  <a:srgbClr val="000000"/>
                </a:solidFill>
                <a:effectLst/>
                <a:latin typeface="Arial" panose="020B0604020202020204" pitchFamily="34" charset="0"/>
              </a:rPr>
              <a:t> mi </a:t>
            </a:r>
          </a:p>
          <a:p>
            <a:r>
              <a:rPr lang="en-US" b="0" i="0" dirty="0">
                <a:solidFill>
                  <a:srgbClr val="000000"/>
                </a:solidFill>
                <a:effectLst/>
                <a:latin typeface="Arial" panose="020B0604020202020204" pitchFamily="34" charset="0"/>
              </a:rPr>
              <a:t>Population: 83,166,711</a:t>
            </a:r>
          </a:p>
          <a:p>
            <a:endParaRPr lang="en-US"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Florida </a:t>
            </a:r>
          </a:p>
          <a:p>
            <a:r>
              <a:rPr lang="en-US" dirty="0">
                <a:solidFill>
                  <a:srgbClr val="000000"/>
                </a:solidFill>
                <a:latin typeface="Arial" panose="020B0604020202020204" pitchFamily="34" charset="0"/>
              </a:rPr>
              <a:t>Area: </a:t>
            </a:r>
            <a:r>
              <a:rPr lang="en-US" b="0" i="0" dirty="0">
                <a:solidFill>
                  <a:srgbClr val="000000"/>
                </a:solidFill>
                <a:effectLst/>
                <a:latin typeface="Arial" panose="020B0604020202020204" pitchFamily="34" charset="0"/>
              </a:rPr>
              <a:t>65,757.70 sq mi</a:t>
            </a:r>
            <a:r>
              <a:rPr lang="en-US" dirty="0">
                <a:solidFill>
                  <a:srgbClr val="000000"/>
                </a:solidFill>
                <a:latin typeface="Arial" panose="020B0604020202020204" pitchFamily="34" charset="0"/>
              </a:rPr>
              <a:t> </a:t>
            </a:r>
          </a:p>
          <a:p>
            <a:r>
              <a:rPr lang="en-US" dirty="0">
                <a:solidFill>
                  <a:srgbClr val="000000"/>
                </a:solidFill>
                <a:latin typeface="Arial" panose="020B0604020202020204" pitchFamily="34" charset="0"/>
              </a:rPr>
              <a:t>Population: </a:t>
            </a:r>
            <a:r>
              <a:rPr lang="en-US" b="0" i="0" dirty="0">
                <a:solidFill>
                  <a:srgbClr val="000000"/>
                </a:solidFill>
                <a:effectLst/>
                <a:latin typeface="Arial" panose="020B0604020202020204" pitchFamily="34" charset="0"/>
              </a:rPr>
              <a:t>21,477,737</a:t>
            </a:r>
            <a:endParaRPr lang="en-US" dirty="0"/>
          </a:p>
        </p:txBody>
      </p:sp>
      <p:pic>
        <p:nvPicPr>
          <p:cNvPr id="14" name="Picture 13">
            <a:extLst>
              <a:ext uri="{FF2B5EF4-FFF2-40B4-BE49-F238E27FC236}">
                <a16:creationId xmlns:a16="http://schemas.microsoft.com/office/drawing/2014/main" id="{E01700E5-DA1D-4604-BC84-E2A0F5401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629" y="536331"/>
            <a:ext cx="4744423" cy="4744423"/>
          </a:xfrm>
          <a:prstGeom prst="rect">
            <a:avLst/>
          </a:prstGeom>
        </p:spPr>
      </p:pic>
      <p:sp>
        <p:nvSpPr>
          <p:cNvPr id="15" name="TextBox 14">
            <a:extLst>
              <a:ext uri="{FF2B5EF4-FFF2-40B4-BE49-F238E27FC236}">
                <a16:creationId xmlns:a16="http://schemas.microsoft.com/office/drawing/2014/main" id="{49BC6576-B8B2-4009-B6CA-E26A2B300F50}"/>
              </a:ext>
            </a:extLst>
          </p:cNvPr>
          <p:cNvSpPr txBox="1"/>
          <p:nvPr/>
        </p:nvSpPr>
        <p:spPr>
          <a:xfrm flipH="1">
            <a:off x="226031" y="3580959"/>
            <a:ext cx="4818580" cy="2523768"/>
          </a:xfrm>
          <a:prstGeom prst="rect">
            <a:avLst/>
          </a:prstGeom>
          <a:noFill/>
        </p:spPr>
        <p:txBody>
          <a:bodyPr wrap="square" rtlCol="0">
            <a:spAutoFit/>
          </a:bodyPr>
          <a:lstStyle/>
          <a:p>
            <a:pPr algn="l" fontAlgn="base"/>
            <a:r>
              <a:rPr lang="en-US" b="1" i="0" dirty="0">
                <a:solidFill>
                  <a:srgbClr val="333333"/>
                </a:solidFill>
                <a:effectLst/>
                <a:latin typeface="Open Sans"/>
              </a:rPr>
              <a:t>Values</a:t>
            </a:r>
          </a:p>
          <a:p>
            <a:pPr algn="l" fontAlgn="base"/>
            <a:r>
              <a:rPr lang="en-US" sz="2000" b="0" i="0" dirty="0">
                <a:solidFill>
                  <a:srgbClr val="333333"/>
                </a:solidFill>
                <a:effectLst/>
                <a:latin typeface="Open Sans"/>
              </a:rPr>
              <a:t>Germans place a high priority on structure, privacy and punctuality. The German people embrace the values of thriftiness, hard work and industriousness and there is great emphasis on making sure that "the trains run on time." </a:t>
            </a:r>
          </a:p>
        </p:txBody>
      </p:sp>
      <p:sp>
        <p:nvSpPr>
          <p:cNvPr id="16" name="TextBox 15">
            <a:extLst>
              <a:ext uri="{FF2B5EF4-FFF2-40B4-BE49-F238E27FC236}">
                <a16:creationId xmlns:a16="http://schemas.microsoft.com/office/drawing/2014/main" id="{B73D7CDA-CD28-47E5-8F28-BF644DA99473}"/>
              </a:ext>
            </a:extLst>
          </p:cNvPr>
          <p:cNvSpPr txBox="1"/>
          <p:nvPr/>
        </p:nvSpPr>
        <p:spPr>
          <a:xfrm flipH="1">
            <a:off x="5732980" y="4078840"/>
            <a:ext cx="6359697" cy="1569660"/>
          </a:xfrm>
          <a:prstGeom prst="rect">
            <a:avLst/>
          </a:prstGeom>
          <a:noFill/>
        </p:spPr>
        <p:txBody>
          <a:bodyPr wrap="square" rtlCol="0">
            <a:spAutoFit/>
          </a:bodyPr>
          <a:lstStyle/>
          <a:p>
            <a:r>
              <a:rPr lang="en-US" sz="2400" b="0" i="1" dirty="0">
                <a:solidFill>
                  <a:srgbClr val="333333"/>
                </a:solidFill>
                <a:effectLst/>
                <a:latin typeface="Open Sans"/>
              </a:rPr>
              <a:t>Germans are stoic people who strive for perfectionism and precision in all aspects of their lives. They do not admit faults, even jokingly, and rarely hand out compliments.</a:t>
            </a:r>
            <a:endParaRPr lang="en-US" sz="2400" i="1" dirty="0"/>
          </a:p>
        </p:txBody>
      </p:sp>
      <p:sp>
        <p:nvSpPr>
          <p:cNvPr id="18" name="TextBox 17">
            <a:extLst>
              <a:ext uri="{FF2B5EF4-FFF2-40B4-BE49-F238E27FC236}">
                <a16:creationId xmlns:a16="http://schemas.microsoft.com/office/drawing/2014/main" id="{EB829419-6418-4398-B01C-0A31DE18D6AB}"/>
              </a:ext>
            </a:extLst>
          </p:cNvPr>
          <p:cNvSpPr txBox="1"/>
          <p:nvPr/>
        </p:nvSpPr>
        <p:spPr>
          <a:xfrm>
            <a:off x="3051425" y="21750660"/>
            <a:ext cx="6102848" cy="369332"/>
          </a:xfrm>
          <a:prstGeom prst="rect">
            <a:avLst/>
          </a:prstGeom>
          <a:noFill/>
        </p:spPr>
        <p:txBody>
          <a:bodyPr wrap="square">
            <a:spAutoFit/>
          </a:bodyPr>
          <a:lstStyle/>
          <a:p>
            <a:r>
              <a:rPr lang="en-US" b="0" i="0" dirty="0">
                <a:solidFill>
                  <a:srgbClr val="333333"/>
                </a:solidFill>
                <a:effectLst/>
                <a:latin typeface="Open Sans"/>
              </a:rPr>
              <a:t>a</a:t>
            </a:r>
            <a:endParaRPr lang="en-US" dirty="0"/>
          </a:p>
        </p:txBody>
      </p:sp>
    </p:spTree>
    <p:extLst>
      <p:ext uri="{BB962C8B-B14F-4D97-AF65-F5344CB8AC3E}">
        <p14:creationId xmlns:p14="http://schemas.microsoft.com/office/powerpoint/2010/main" val="2377656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08CF6-C5FF-4845-994F-7703B53287DC}"/>
              </a:ext>
            </a:extLst>
          </p:cNvPr>
          <p:cNvSpPr>
            <a:spLocks noGrp="1"/>
          </p:cNvSpPr>
          <p:nvPr>
            <p:ph type="title"/>
          </p:nvPr>
        </p:nvSpPr>
        <p:spPr/>
        <p:txBody>
          <a:bodyPr/>
          <a:lstStyle/>
          <a:p>
            <a:r>
              <a:rPr lang="en-US" dirty="0"/>
              <a:t> Learn about the cultural differences!</a:t>
            </a:r>
          </a:p>
        </p:txBody>
      </p:sp>
      <p:pic>
        <p:nvPicPr>
          <p:cNvPr id="6" name="Picture 5">
            <a:extLst>
              <a:ext uri="{FF2B5EF4-FFF2-40B4-BE49-F238E27FC236}">
                <a16:creationId xmlns:a16="http://schemas.microsoft.com/office/drawing/2014/main" id="{3AEA75CD-43F3-47F6-89E3-DEEE7AB15FE0}"/>
              </a:ext>
            </a:extLst>
          </p:cNvPr>
          <p:cNvPicPr>
            <a:picLocks noChangeAspect="1"/>
          </p:cNvPicPr>
          <p:nvPr/>
        </p:nvPicPr>
        <p:blipFill rotWithShape="1">
          <a:blip r:embed="rId3">
            <a:extLst>
              <a:ext uri="{28A0092B-C50C-407E-A947-70E740481C1C}">
                <a14:useLocalDpi xmlns:a14="http://schemas.microsoft.com/office/drawing/2010/main" val="0"/>
              </a:ext>
            </a:extLst>
          </a:blip>
          <a:srcRect l="11248" r="3684" b="13482"/>
          <a:stretch/>
        </p:blipFill>
        <p:spPr>
          <a:xfrm>
            <a:off x="2075406" y="2582333"/>
            <a:ext cx="5135211" cy="3910542"/>
          </a:xfrm>
          <a:prstGeom prst="rect">
            <a:avLst/>
          </a:prstGeom>
        </p:spPr>
      </p:pic>
      <p:sp>
        <p:nvSpPr>
          <p:cNvPr id="2" name="TextBox 1">
            <a:extLst>
              <a:ext uri="{FF2B5EF4-FFF2-40B4-BE49-F238E27FC236}">
                <a16:creationId xmlns:a16="http://schemas.microsoft.com/office/drawing/2014/main" id="{66B100BE-8988-4536-ACAD-5EF9E7659B8C}"/>
              </a:ext>
            </a:extLst>
          </p:cNvPr>
          <p:cNvSpPr txBox="1"/>
          <p:nvPr/>
        </p:nvSpPr>
        <p:spPr>
          <a:xfrm>
            <a:off x="10116594" y="5607170"/>
            <a:ext cx="2075406" cy="369332"/>
          </a:xfrm>
          <a:prstGeom prst="rect">
            <a:avLst/>
          </a:prstGeom>
          <a:noFill/>
        </p:spPr>
        <p:txBody>
          <a:bodyPr wrap="square" rtlCol="0">
            <a:spAutoFit/>
          </a:bodyPr>
          <a:lstStyle/>
          <a:p>
            <a:r>
              <a:rPr lang="en-US" dirty="0"/>
              <a:t>CIPS Instructor</a:t>
            </a:r>
          </a:p>
        </p:txBody>
      </p:sp>
      <p:pic>
        <p:nvPicPr>
          <p:cNvPr id="5" name="Picture 4">
            <a:extLst>
              <a:ext uri="{FF2B5EF4-FFF2-40B4-BE49-F238E27FC236}">
                <a16:creationId xmlns:a16="http://schemas.microsoft.com/office/drawing/2014/main" id="{B32E4FBB-B08B-45C5-89C4-17B87E8C0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467" y="1978554"/>
            <a:ext cx="2484415" cy="3228445"/>
          </a:xfrm>
          <a:prstGeom prst="rect">
            <a:avLst/>
          </a:prstGeom>
        </p:spPr>
      </p:pic>
    </p:spTree>
    <p:extLst>
      <p:ext uri="{BB962C8B-B14F-4D97-AF65-F5344CB8AC3E}">
        <p14:creationId xmlns:p14="http://schemas.microsoft.com/office/powerpoint/2010/main" val="352453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2819-847D-4CF5-9003-E85FE61ADFDC}"/>
              </a:ext>
            </a:extLst>
          </p:cNvPr>
          <p:cNvSpPr>
            <a:spLocks noGrp="1"/>
          </p:cNvSpPr>
          <p:nvPr>
            <p:ph type="title"/>
          </p:nvPr>
        </p:nvSpPr>
        <p:spPr>
          <a:xfrm>
            <a:off x="838200" y="155275"/>
            <a:ext cx="10515600" cy="1052423"/>
          </a:xfrm>
        </p:spPr>
        <p:txBody>
          <a:bodyPr>
            <a:normAutofit/>
          </a:bodyPr>
          <a:lstStyle/>
          <a:p>
            <a:r>
              <a:rPr lang="en-US" sz="3200" b="1" dirty="0">
                <a:hlinkClick r:id="rId2"/>
              </a:rPr>
              <a:t>https://www.nar.realtor/global-perspectives/building-bridges</a:t>
            </a:r>
            <a:endParaRPr lang="en-US" sz="3200" b="1" dirty="0"/>
          </a:p>
        </p:txBody>
      </p:sp>
      <p:pic>
        <p:nvPicPr>
          <p:cNvPr id="5" name="Content Placeholder 4">
            <a:extLst>
              <a:ext uri="{FF2B5EF4-FFF2-40B4-BE49-F238E27FC236}">
                <a16:creationId xmlns:a16="http://schemas.microsoft.com/office/drawing/2014/main" id="{D18B66D7-0918-428F-8A6D-C0702C3C4653}"/>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962610" y="1923652"/>
            <a:ext cx="5308347" cy="3449638"/>
          </a:xfrm>
        </p:spPr>
      </p:pic>
      <p:sp>
        <p:nvSpPr>
          <p:cNvPr id="3" name="TextBox 2">
            <a:extLst>
              <a:ext uri="{FF2B5EF4-FFF2-40B4-BE49-F238E27FC236}">
                <a16:creationId xmlns:a16="http://schemas.microsoft.com/office/drawing/2014/main" id="{FEE5D787-F988-461A-A14B-B8C86C48794B}"/>
              </a:ext>
            </a:extLst>
          </p:cNvPr>
          <p:cNvSpPr txBox="1"/>
          <p:nvPr/>
        </p:nvSpPr>
        <p:spPr>
          <a:xfrm>
            <a:off x="7017249" y="2272908"/>
            <a:ext cx="1797978" cy="646331"/>
          </a:xfrm>
          <a:prstGeom prst="rect">
            <a:avLst/>
          </a:prstGeom>
          <a:noFill/>
        </p:spPr>
        <p:txBody>
          <a:bodyPr wrap="square" rtlCol="0">
            <a:spAutoFit/>
          </a:bodyPr>
          <a:lstStyle/>
          <a:p>
            <a:r>
              <a:rPr lang="en-US" sz="3600" b="1" dirty="0"/>
              <a:t>  ONE</a:t>
            </a:r>
          </a:p>
        </p:txBody>
      </p:sp>
      <p:sp>
        <p:nvSpPr>
          <p:cNvPr id="4" name="TextBox 3">
            <a:extLst>
              <a:ext uri="{FF2B5EF4-FFF2-40B4-BE49-F238E27FC236}">
                <a16:creationId xmlns:a16="http://schemas.microsoft.com/office/drawing/2014/main" id="{30201580-2EC2-4D5C-8480-8ABD4E925262}"/>
              </a:ext>
            </a:extLst>
          </p:cNvPr>
          <p:cNvSpPr txBox="1"/>
          <p:nvPr/>
        </p:nvSpPr>
        <p:spPr>
          <a:xfrm>
            <a:off x="7358227" y="3241593"/>
            <a:ext cx="1004937" cy="646331"/>
          </a:xfrm>
          <a:prstGeom prst="rect">
            <a:avLst/>
          </a:prstGeom>
          <a:noFill/>
        </p:spPr>
        <p:txBody>
          <a:bodyPr wrap="square" rtlCol="0">
            <a:spAutoFit/>
          </a:bodyPr>
          <a:lstStyle/>
          <a:p>
            <a:r>
              <a:rPr lang="en-US" sz="3600" b="1" dirty="0"/>
              <a:t>OK</a:t>
            </a:r>
          </a:p>
        </p:txBody>
      </p:sp>
      <p:sp>
        <p:nvSpPr>
          <p:cNvPr id="6" name="TextBox 5">
            <a:extLst>
              <a:ext uri="{FF2B5EF4-FFF2-40B4-BE49-F238E27FC236}">
                <a16:creationId xmlns:a16="http://schemas.microsoft.com/office/drawing/2014/main" id="{FEA75E86-0FC1-42AB-8842-332C7A98FD98}"/>
              </a:ext>
            </a:extLst>
          </p:cNvPr>
          <p:cNvSpPr txBox="1"/>
          <p:nvPr/>
        </p:nvSpPr>
        <p:spPr>
          <a:xfrm>
            <a:off x="7360753" y="3647326"/>
            <a:ext cx="1999003" cy="1200329"/>
          </a:xfrm>
          <a:prstGeom prst="rect">
            <a:avLst/>
          </a:prstGeom>
          <a:noFill/>
        </p:spPr>
        <p:txBody>
          <a:bodyPr wrap="square" rtlCol="0">
            <a:spAutoFit/>
          </a:bodyPr>
          <a:lstStyle/>
          <a:p>
            <a:r>
              <a:rPr lang="en-US" sz="3600" b="1" dirty="0"/>
              <a:t> INSULT</a:t>
            </a:r>
          </a:p>
        </p:txBody>
      </p:sp>
      <p:sp>
        <p:nvSpPr>
          <p:cNvPr id="7" name="Rectangle 6">
            <a:extLst>
              <a:ext uri="{FF2B5EF4-FFF2-40B4-BE49-F238E27FC236}">
                <a16:creationId xmlns:a16="http://schemas.microsoft.com/office/drawing/2014/main" id="{4A784AA9-2C27-489C-AAD4-F7A199D177A1}"/>
              </a:ext>
            </a:extLst>
          </p:cNvPr>
          <p:cNvSpPr/>
          <p:nvPr/>
        </p:nvSpPr>
        <p:spPr>
          <a:xfrm rot="10800000" flipV="1">
            <a:off x="9972135" y="5188624"/>
            <a:ext cx="2219863" cy="369332"/>
          </a:xfrm>
          <a:prstGeom prst="rect">
            <a:avLst/>
          </a:prstGeom>
        </p:spPr>
        <p:txBody>
          <a:bodyPr wrap="square">
            <a:spAutoFit/>
          </a:bodyPr>
          <a:lstStyle/>
          <a:p>
            <a:r>
              <a:rPr lang="en-US" dirty="0"/>
              <a:t>CIPS Instructor</a:t>
            </a:r>
          </a:p>
        </p:txBody>
      </p:sp>
      <p:sp>
        <p:nvSpPr>
          <p:cNvPr id="8" name="Arrow: Right 7">
            <a:extLst>
              <a:ext uri="{FF2B5EF4-FFF2-40B4-BE49-F238E27FC236}">
                <a16:creationId xmlns:a16="http://schemas.microsoft.com/office/drawing/2014/main" id="{BEA65BF9-1536-4AAA-88FA-CDFB651D521A}"/>
              </a:ext>
            </a:extLst>
          </p:cNvPr>
          <p:cNvSpPr/>
          <p:nvPr/>
        </p:nvSpPr>
        <p:spPr>
          <a:xfrm>
            <a:off x="5934004" y="2398463"/>
            <a:ext cx="1251460" cy="5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C9383AC-7C9E-4173-9F56-2C7DAFBAD571}"/>
              </a:ext>
            </a:extLst>
          </p:cNvPr>
          <p:cNvSpPr/>
          <p:nvPr/>
        </p:nvSpPr>
        <p:spPr>
          <a:xfrm flipH="1">
            <a:off x="6293436" y="3429001"/>
            <a:ext cx="45719" cy="33040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8BBB839-CC5C-44F2-B118-6B23EF6193C0}"/>
              </a:ext>
            </a:extLst>
          </p:cNvPr>
          <p:cNvSpPr/>
          <p:nvPr/>
        </p:nvSpPr>
        <p:spPr>
          <a:xfrm>
            <a:off x="5934004" y="4220323"/>
            <a:ext cx="1251460" cy="510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BC5E166-BDEB-4547-BC27-6E8378890168}"/>
              </a:ext>
            </a:extLst>
          </p:cNvPr>
          <p:cNvSpPr/>
          <p:nvPr/>
        </p:nvSpPr>
        <p:spPr>
          <a:xfrm>
            <a:off x="6011171" y="3318518"/>
            <a:ext cx="1251460" cy="517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02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762001" y="304801"/>
            <a:ext cx="9963150" cy="4286250"/>
          </a:xfrm>
        </p:spPr>
        <p:txBody>
          <a:bodyPr>
            <a:normAutofit/>
          </a:bodyPr>
          <a:lstStyle/>
          <a:p>
            <a:pPr algn="l"/>
            <a:r>
              <a:rPr lang="en-US" b="0" i="0" dirty="0">
                <a:solidFill>
                  <a:srgbClr val="7030A0"/>
                </a:solidFill>
                <a:effectLst/>
                <a:latin typeface="NSimSun" panose="02010609030101010101" pitchFamily="49" charset="-122"/>
                <a:ea typeface="NSimSun" panose="02010609030101010101" pitchFamily="49" charset="-122"/>
              </a:rPr>
              <a:t>Instantly align yourself with the best in international real estate</a:t>
            </a:r>
            <a:br>
              <a:rPr lang="en-US" b="0" i="0" dirty="0">
                <a:solidFill>
                  <a:srgbClr val="7030A0"/>
                </a:solidFill>
                <a:effectLst/>
                <a:latin typeface="NSimSun" panose="02010609030101010101" pitchFamily="49" charset="-122"/>
                <a:ea typeface="NSimSun" panose="02010609030101010101" pitchFamily="49" charset="-122"/>
              </a:rPr>
            </a:br>
            <a:r>
              <a:rPr lang="en-US" b="0" i="0" dirty="0">
                <a:solidFill>
                  <a:srgbClr val="7030A0"/>
                </a:solidFill>
                <a:effectLst/>
                <a:latin typeface="NSimSun" panose="02010609030101010101" pitchFamily="49" charset="-122"/>
                <a:ea typeface="NSimSun" panose="02010609030101010101" pitchFamily="49" charset="-122"/>
              </a:rPr>
              <a:t>by earning the CIPS designation. </a:t>
            </a:r>
            <a:r>
              <a:rPr lang="en-US" b="0" i="0" dirty="0">
                <a:solidFill>
                  <a:srgbClr val="7030A0"/>
                </a:solidFill>
                <a:effectLst/>
                <a:latin typeface="Roboto"/>
              </a:rPr>
              <a:t/>
            </a:r>
            <a:br>
              <a:rPr lang="en-US" b="0" i="0" dirty="0">
                <a:solidFill>
                  <a:srgbClr val="7030A0"/>
                </a:solidFill>
                <a:effectLst/>
                <a:latin typeface="Roboto"/>
              </a:rPr>
            </a:br>
            <a:r>
              <a:rPr lang="en-US" b="0" i="0" dirty="0">
                <a:solidFill>
                  <a:srgbClr val="7030A0"/>
                </a:solidFill>
                <a:effectLst/>
                <a:latin typeface="Roboto"/>
              </a:rPr>
              <a:t/>
            </a:r>
            <a:br>
              <a:rPr lang="en-US" b="0" i="0" dirty="0">
                <a:solidFill>
                  <a:srgbClr val="7030A0"/>
                </a:solidFill>
                <a:effectLst/>
                <a:latin typeface="Roboto"/>
              </a:rPr>
            </a:br>
            <a:r>
              <a:rPr lang="en-US" b="0" i="0" dirty="0">
                <a:solidFill>
                  <a:srgbClr val="7030A0"/>
                </a:solidFill>
                <a:effectLst/>
                <a:latin typeface="Lucida Handwriting" panose="03010101010101010101" pitchFamily="66" charset="0"/>
              </a:rPr>
              <a:t>CIPS designees are connected to an influential network of over 3,500 professionals who turn to each other first when looking for referral partners.</a:t>
            </a:r>
            <a:endParaRPr lang="en-US" dirty="0">
              <a:solidFill>
                <a:srgbClr val="7030A0"/>
              </a:solidFill>
              <a:latin typeface="Lucida Handwriting" panose="03010101010101010101" pitchFamily="66" charset="0"/>
            </a:endParaRPr>
          </a:p>
        </p:txBody>
      </p:sp>
      <p:sp>
        <p:nvSpPr>
          <p:cNvPr id="4" name="TextBox 3">
            <a:extLst>
              <a:ext uri="{FF2B5EF4-FFF2-40B4-BE49-F238E27FC236}">
                <a16:creationId xmlns:a16="http://schemas.microsoft.com/office/drawing/2014/main" id="{B2E8897C-0851-45DE-987E-1D5CCF199762}"/>
              </a:ext>
            </a:extLst>
          </p:cNvPr>
          <p:cNvSpPr txBox="1"/>
          <p:nvPr/>
        </p:nvSpPr>
        <p:spPr>
          <a:xfrm>
            <a:off x="9836330" y="5982789"/>
            <a:ext cx="1685110" cy="369332"/>
          </a:xfrm>
          <a:prstGeom prst="rect">
            <a:avLst/>
          </a:prstGeom>
          <a:noFill/>
        </p:spPr>
        <p:txBody>
          <a:bodyPr wrap="square" rtlCol="0">
            <a:spAutoFit/>
          </a:bodyPr>
          <a:lstStyle/>
          <a:p>
            <a:r>
              <a:rPr lang="en-US" dirty="0"/>
              <a:t>CIPS Instructor</a:t>
            </a:r>
          </a:p>
        </p:txBody>
      </p:sp>
      <p:pic>
        <p:nvPicPr>
          <p:cNvPr id="5" name="Picture 4">
            <a:extLst>
              <a:ext uri="{FF2B5EF4-FFF2-40B4-BE49-F238E27FC236}">
                <a16:creationId xmlns:a16="http://schemas.microsoft.com/office/drawing/2014/main" id="{FD1F0E91-7E5F-4FC2-BEED-CE0A0DC35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159" y="4451689"/>
            <a:ext cx="4107039" cy="1956127"/>
          </a:xfrm>
          <a:prstGeom prst="rect">
            <a:avLst/>
          </a:prstGeom>
        </p:spPr>
      </p:pic>
    </p:spTree>
    <p:extLst>
      <p:ext uri="{BB962C8B-B14F-4D97-AF65-F5344CB8AC3E}">
        <p14:creationId xmlns:p14="http://schemas.microsoft.com/office/powerpoint/2010/main" val="85605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a:off x="2895600" y="3265245"/>
            <a:ext cx="4800600" cy="2947738"/>
          </a:xfrm>
        </p:spPr>
        <p:txBody>
          <a:bodyPr>
            <a:normAutofit/>
          </a:bodyPr>
          <a:lstStyle/>
          <a:p>
            <a:r>
              <a:rPr lang="en-US" sz="3600" dirty="0">
                <a:solidFill>
                  <a:srgbClr val="FF0000"/>
                </a:solidFill>
              </a:rPr>
              <a:t> </a:t>
            </a:r>
          </a:p>
        </p:txBody>
      </p:sp>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1405860" y="346727"/>
            <a:ext cx="4246735" cy="1323439"/>
          </a:xfrm>
        </p:spPr>
        <p:txBody>
          <a:bodyPr>
            <a:normAutofit/>
          </a:bodyPr>
          <a:lstStyle/>
          <a:p>
            <a:r>
              <a:rPr lang="en-US" sz="4800" dirty="0">
                <a:highlight>
                  <a:srgbClr val="FFFF00"/>
                </a:highlight>
                <a:latin typeface="Bradley Hand ITC" panose="03070402050302030203" pitchFamily="66" charset="0"/>
              </a:rPr>
              <a:t>BENEFITS?</a:t>
            </a:r>
          </a:p>
        </p:txBody>
      </p:sp>
      <p:sp>
        <p:nvSpPr>
          <p:cNvPr id="4" name="TextBox 3">
            <a:extLst>
              <a:ext uri="{FF2B5EF4-FFF2-40B4-BE49-F238E27FC236}">
                <a16:creationId xmlns:a16="http://schemas.microsoft.com/office/drawing/2014/main" id="{B2E8897C-0851-45DE-987E-1D5CCF199762}"/>
              </a:ext>
            </a:extLst>
          </p:cNvPr>
          <p:cNvSpPr txBox="1"/>
          <p:nvPr/>
        </p:nvSpPr>
        <p:spPr>
          <a:xfrm>
            <a:off x="9836330" y="5982789"/>
            <a:ext cx="1685110" cy="369332"/>
          </a:xfrm>
          <a:prstGeom prst="rect">
            <a:avLst/>
          </a:prstGeom>
          <a:noFill/>
        </p:spPr>
        <p:txBody>
          <a:bodyPr wrap="square" rtlCol="0">
            <a:spAutoFit/>
          </a:bodyPr>
          <a:lstStyle/>
          <a:p>
            <a:r>
              <a:rPr lang="en-US" dirty="0"/>
              <a:t>CIPS Instructor</a:t>
            </a:r>
          </a:p>
        </p:txBody>
      </p:sp>
      <p:sp>
        <p:nvSpPr>
          <p:cNvPr id="12" name="Rectangle 11">
            <a:extLst>
              <a:ext uri="{FF2B5EF4-FFF2-40B4-BE49-F238E27FC236}">
                <a16:creationId xmlns:a16="http://schemas.microsoft.com/office/drawing/2014/main" id="{5327BBE0-7AC0-4FC4-9876-911ECB2F4A60}"/>
              </a:ext>
            </a:extLst>
          </p:cNvPr>
          <p:cNvSpPr/>
          <p:nvPr/>
        </p:nvSpPr>
        <p:spPr>
          <a:xfrm>
            <a:off x="3766457" y="319778"/>
            <a:ext cx="9789153" cy="1323439"/>
          </a:xfrm>
          <a:prstGeom prst="rect">
            <a:avLst/>
          </a:prstGeom>
          <a:noFill/>
        </p:spPr>
        <p:txBody>
          <a:bodyPr wrap="square" lIns="91440" tIns="45720" rIns="91440" bIns="45720">
            <a:spAutoFit/>
          </a:bodyPr>
          <a:lstStyle/>
          <a:p>
            <a:pPr algn="ctr"/>
            <a:r>
              <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Monthly Newsletter </a:t>
            </a:r>
          </a:p>
          <a:p>
            <a:pPr algn="ctr"/>
            <a:r>
              <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with Updates</a:t>
            </a:r>
          </a:p>
        </p:txBody>
      </p:sp>
      <p:sp>
        <p:nvSpPr>
          <p:cNvPr id="16" name="Arrow: Right 15">
            <a:extLst>
              <a:ext uri="{FF2B5EF4-FFF2-40B4-BE49-F238E27FC236}">
                <a16:creationId xmlns:a16="http://schemas.microsoft.com/office/drawing/2014/main" id="{29664559-4791-4C0C-A66D-9E1E3D33DCE6}"/>
              </a:ext>
            </a:extLst>
          </p:cNvPr>
          <p:cNvSpPr/>
          <p:nvPr/>
        </p:nvSpPr>
        <p:spPr>
          <a:xfrm>
            <a:off x="315686" y="7391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pic>
        <p:nvPicPr>
          <p:cNvPr id="18" name="Picture 17">
            <a:extLst>
              <a:ext uri="{FF2B5EF4-FFF2-40B4-BE49-F238E27FC236}">
                <a16:creationId xmlns:a16="http://schemas.microsoft.com/office/drawing/2014/main" id="{D919727C-6FC0-434C-917D-E30169A5D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08" y="1899864"/>
            <a:ext cx="3438573" cy="4452257"/>
          </a:xfrm>
          <a:prstGeom prst="rect">
            <a:avLst/>
          </a:prstGeom>
        </p:spPr>
      </p:pic>
      <p:pic>
        <p:nvPicPr>
          <p:cNvPr id="20" name="Picture 19">
            <a:extLst>
              <a:ext uri="{FF2B5EF4-FFF2-40B4-BE49-F238E27FC236}">
                <a16:creationId xmlns:a16="http://schemas.microsoft.com/office/drawing/2014/main" id="{ED78469D-630F-4616-80F0-BC6C28144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195" y="3429000"/>
            <a:ext cx="2054189" cy="3178629"/>
          </a:xfrm>
          <a:prstGeom prst="rect">
            <a:avLst/>
          </a:prstGeom>
        </p:spPr>
      </p:pic>
      <p:pic>
        <p:nvPicPr>
          <p:cNvPr id="22" name="Picture 21">
            <a:extLst>
              <a:ext uri="{FF2B5EF4-FFF2-40B4-BE49-F238E27FC236}">
                <a16:creationId xmlns:a16="http://schemas.microsoft.com/office/drawing/2014/main" id="{0620D4C0-22C7-41DC-B015-69599E7D64C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228998" y="2953095"/>
            <a:ext cx="4421607" cy="2947738"/>
          </a:xfrm>
          <a:prstGeom prst="rect">
            <a:avLst/>
          </a:prstGeom>
        </p:spPr>
      </p:pic>
      <p:sp>
        <p:nvSpPr>
          <p:cNvPr id="24" name="TextBox 23">
            <a:extLst>
              <a:ext uri="{FF2B5EF4-FFF2-40B4-BE49-F238E27FC236}">
                <a16:creationId xmlns:a16="http://schemas.microsoft.com/office/drawing/2014/main" id="{F5456AB1-A89F-4058-9A8F-1E99446C238A}"/>
              </a:ext>
            </a:extLst>
          </p:cNvPr>
          <p:cNvSpPr txBox="1"/>
          <p:nvPr/>
        </p:nvSpPr>
        <p:spPr>
          <a:xfrm>
            <a:off x="4310743" y="2101698"/>
            <a:ext cx="6709828" cy="769441"/>
          </a:xfrm>
          <a:prstGeom prst="rect">
            <a:avLst/>
          </a:prstGeom>
          <a:noFill/>
        </p:spPr>
        <p:txBody>
          <a:bodyPr wrap="square" rtlCol="0">
            <a:spAutoFit/>
          </a:bodyPr>
          <a:lstStyle/>
          <a:p>
            <a:r>
              <a:rPr lang="en-US" sz="4400" dirty="0">
                <a:solidFill>
                  <a:srgbClr val="FF0000"/>
                </a:solidFill>
              </a:rPr>
              <a:t>Closed Facebook Group</a:t>
            </a:r>
          </a:p>
        </p:txBody>
      </p:sp>
    </p:spTree>
    <p:extLst>
      <p:ext uri="{BB962C8B-B14F-4D97-AF65-F5344CB8AC3E}">
        <p14:creationId xmlns:p14="http://schemas.microsoft.com/office/powerpoint/2010/main" val="11041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sp>
        <p:nvSpPr>
          <p:cNvPr id="2" name="TextBox 1">
            <a:extLst>
              <a:ext uri="{FF2B5EF4-FFF2-40B4-BE49-F238E27FC236}">
                <a16:creationId xmlns:a16="http://schemas.microsoft.com/office/drawing/2014/main" id="{409AE780-BEC7-4D10-9EC6-0E70D2D9BFF0}"/>
              </a:ext>
            </a:extLst>
          </p:cNvPr>
          <p:cNvSpPr txBox="1"/>
          <p:nvPr/>
        </p:nvSpPr>
        <p:spPr>
          <a:xfrm>
            <a:off x="267127" y="3650050"/>
            <a:ext cx="11734371" cy="1569660"/>
          </a:xfrm>
          <a:prstGeom prst="rect">
            <a:avLst/>
          </a:prstGeom>
          <a:noFill/>
        </p:spPr>
        <p:txBody>
          <a:bodyPr wrap="square" rtlCol="0">
            <a:spAutoFit/>
          </a:bodyPr>
          <a:lstStyle/>
          <a:p>
            <a:r>
              <a:rPr lang="en-US" sz="3200" b="0" i="0" dirty="0">
                <a:solidFill>
                  <a:srgbClr val="FF0000"/>
                </a:solidFill>
                <a:effectLst/>
                <a:latin typeface="Helvetica" panose="020B0604020202020204" pitchFamily="34" charset="0"/>
              </a:rPr>
              <a:t>Answer: </a:t>
            </a:r>
            <a:r>
              <a:rPr lang="en-US" sz="3200" b="0" i="0" dirty="0">
                <a:solidFill>
                  <a:srgbClr val="1C1E21"/>
                </a:solidFill>
                <a:effectLst/>
                <a:latin typeface="Helvetica" panose="020B0604020202020204" pitchFamily="34" charset="0"/>
              </a:rPr>
              <a:t>Check with Angela </a:t>
            </a:r>
            <a:r>
              <a:rPr lang="en-US" sz="3200" b="0" i="0" dirty="0" err="1">
                <a:solidFill>
                  <a:srgbClr val="1C1E21"/>
                </a:solidFill>
                <a:effectLst/>
                <a:latin typeface="Helvetica" panose="020B0604020202020204" pitchFamily="34" charset="0"/>
              </a:rPr>
              <a:t>Eliopolous</a:t>
            </a:r>
            <a:r>
              <a:rPr lang="en-US" sz="3200" b="0" i="0" dirty="0">
                <a:solidFill>
                  <a:srgbClr val="1C1E21"/>
                </a:solidFill>
                <a:effectLst/>
                <a:latin typeface="Helvetica" panose="020B0604020202020204" pitchFamily="34" charset="0"/>
              </a:rPr>
              <a:t>. She is a DC agent with a brokerage in Greece. </a:t>
            </a:r>
          </a:p>
          <a:p>
            <a:r>
              <a:rPr lang="en-US" sz="3200" b="0" i="0" dirty="0">
                <a:solidFill>
                  <a:srgbClr val="1C1E21"/>
                </a:solidFill>
                <a:effectLst/>
                <a:latin typeface="Helvetica" panose="020B0604020202020204" pitchFamily="34" charset="0"/>
              </a:rPr>
              <a:t>CIPS for about 20 years. She’s actually in Greece now.</a:t>
            </a:r>
            <a:endParaRPr lang="en-US" sz="3200" dirty="0"/>
          </a:p>
        </p:txBody>
      </p:sp>
      <p:sp>
        <p:nvSpPr>
          <p:cNvPr id="5" name="TextBox 4">
            <a:extLst>
              <a:ext uri="{FF2B5EF4-FFF2-40B4-BE49-F238E27FC236}">
                <a16:creationId xmlns:a16="http://schemas.microsoft.com/office/drawing/2014/main" id="{E8FC5270-D581-421A-BA91-2175481C895E}"/>
              </a:ext>
            </a:extLst>
          </p:cNvPr>
          <p:cNvSpPr txBox="1"/>
          <p:nvPr/>
        </p:nvSpPr>
        <p:spPr>
          <a:xfrm>
            <a:off x="419100" y="1638290"/>
            <a:ext cx="10915650" cy="1569660"/>
          </a:xfrm>
          <a:prstGeom prst="rect">
            <a:avLst/>
          </a:prstGeom>
          <a:noFill/>
        </p:spPr>
        <p:txBody>
          <a:bodyPr wrap="square" rtlCol="0">
            <a:spAutoFit/>
          </a:bodyPr>
          <a:lstStyle/>
          <a:p>
            <a:r>
              <a:rPr lang="en-US" sz="3200" b="0" i="0" dirty="0">
                <a:solidFill>
                  <a:srgbClr val="FF0000"/>
                </a:solidFill>
                <a:effectLst/>
                <a:latin typeface="Helvetica" panose="020B0604020202020204" pitchFamily="34" charset="0"/>
              </a:rPr>
              <a:t>Question:  </a:t>
            </a:r>
          </a:p>
          <a:p>
            <a:r>
              <a:rPr lang="en-US" sz="3200" b="0" i="0" dirty="0">
                <a:solidFill>
                  <a:srgbClr val="1D2129"/>
                </a:solidFill>
                <a:effectLst/>
                <a:latin typeface="Helvetica" panose="020B0604020202020204" pitchFamily="34" charset="0"/>
              </a:rPr>
              <a:t>Does anyone work in Greece in this CIPS group? </a:t>
            </a:r>
          </a:p>
          <a:p>
            <a:endParaRPr lang="en-US" sz="3200" dirty="0"/>
          </a:p>
        </p:txBody>
      </p:sp>
      <p:sp>
        <p:nvSpPr>
          <p:cNvPr id="6" name="TextBox 5">
            <a:extLst>
              <a:ext uri="{FF2B5EF4-FFF2-40B4-BE49-F238E27FC236}">
                <a16:creationId xmlns:a16="http://schemas.microsoft.com/office/drawing/2014/main" id="{D0832994-8D3A-4438-98A5-E23BC8829DBA}"/>
              </a:ext>
            </a:extLst>
          </p:cNvPr>
          <p:cNvSpPr txBox="1"/>
          <p:nvPr/>
        </p:nvSpPr>
        <p:spPr>
          <a:xfrm>
            <a:off x="1722956" y="428626"/>
            <a:ext cx="7315200" cy="707886"/>
          </a:xfrm>
          <a:prstGeom prst="rect">
            <a:avLst/>
          </a:prstGeom>
          <a:noFill/>
        </p:spPr>
        <p:txBody>
          <a:bodyPr wrap="square" rtlCol="0">
            <a:spAutoFit/>
          </a:bodyPr>
          <a:lstStyle/>
          <a:p>
            <a:r>
              <a:rPr lang="en-US" sz="4000" b="1" dirty="0"/>
              <a:t>Typical CIPS Facebook post:</a:t>
            </a:r>
          </a:p>
        </p:txBody>
      </p:sp>
      <p:pic>
        <p:nvPicPr>
          <p:cNvPr id="8" name="Picture 7">
            <a:extLst>
              <a:ext uri="{FF2B5EF4-FFF2-40B4-BE49-F238E27FC236}">
                <a16:creationId xmlns:a16="http://schemas.microsoft.com/office/drawing/2014/main" id="{16867C04-AC9F-4F00-A60D-609997523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280" y="2313679"/>
            <a:ext cx="1272160" cy="845851"/>
          </a:xfrm>
          <a:prstGeom prst="rect">
            <a:avLst/>
          </a:prstGeom>
        </p:spPr>
      </p:pic>
    </p:spTree>
    <p:extLst>
      <p:ext uri="{BB962C8B-B14F-4D97-AF65-F5344CB8AC3E}">
        <p14:creationId xmlns:p14="http://schemas.microsoft.com/office/powerpoint/2010/main" val="1193295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1119883" y="852755"/>
            <a:ext cx="10674850" cy="3935002"/>
          </a:xfrm>
        </p:spPr>
        <p:txBody>
          <a:bodyPr>
            <a:normAutofit/>
          </a:bodyPr>
          <a:lstStyle/>
          <a:p>
            <a:pPr algn="l"/>
            <a:r>
              <a:rPr lang="en-US" dirty="0">
                <a:solidFill>
                  <a:srgbClr val="7030A0"/>
                </a:solidFill>
                <a:latin typeface="Lucida Handwriting" panose="03010101010101010101" pitchFamily="66" charset="0"/>
              </a:rPr>
              <a:t>								     European </a:t>
            </a:r>
            <a:r>
              <a:rPr lang="en-US" dirty="0" err="1">
                <a:solidFill>
                  <a:srgbClr val="7030A0"/>
                </a:solidFill>
                <a:latin typeface="Lucida Handwriting" panose="03010101010101010101" pitchFamily="66" charset="0"/>
              </a:rPr>
              <a:t>EUROPEan</a:t>
            </a:r>
            <a:r>
              <a:rPr lang="en-US" dirty="0">
                <a:solidFill>
                  <a:srgbClr val="7030A0"/>
                </a:solidFill>
                <a:latin typeface="Lucida Handwriting" panose="03010101010101010101" pitchFamily="66" charset="0"/>
              </a:rPr>
              <a:t> 							Union	             Union</a:t>
            </a:r>
          </a:p>
        </p:txBody>
      </p:sp>
      <p:sp>
        <p:nvSpPr>
          <p:cNvPr id="4" name="TextBox 3">
            <a:extLst>
              <a:ext uri="{FF2B5EF4-FFF2-40B4-BE49-F238E27FC236}">
                <a16:creationId xmlns:a16="http://schemas.microsoft.com/office/drawing/2014/main" id="{B2E8897C-0851-45DE-987E-1D5CCF199762}"/>
              </a:ext>
            </a:extLst>
          </p:cNvPr>
          <p:cNvSpPr txBox="1"/>
          <p:nvPr/>
        </p:nvSpPr>
        <p:spPr>
          <a:xfrm>
            <a:off x="9836330" y="5779056"/>
            <a:ext cx="1685110" cy="369332"/>
          </a:xfrm>
          <a:prstGeom prst="rect">
            <a:avLst/>
          </a:prstGeom>
          <a:noFill/>
        </p:spPr>
        <p:txBody>
          <a:bodyPr wrap="square" rtlCol="0">
            <a:spAutoFit/>
          </a:bodyPr>
          <a:lstStyle/>
          <a:p>
            <a:r>
              <a:rPr lang="en-US" dirty="0"/>
              <a:t>CIPS Instructor</a:t>
            </a:r>
          </a:p>
        </p:txBody>
      </p:sp>
      <p:pic>
        <p:nvPicPr>
          <p:cNvPr id="8" name="Picture 7">
            <a:extLst>
              <a:ext uri="{FF2B5EF4-FFF2-40B4-BE49-F238E27FC236}">
                <a16:creationId xmlns:a16="http://schemas.microsoft.com/office/drawing/2014/main" id="{933CB26C-8E6A-4E7D-9C2D-2A8562A35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404" y="2132966"/>
            <a:ext cx="2987329" cy="1992525"/>
          </a:xfrm>
          <a:prstGeom prst="rect">
            <a:avLst/>
          </a:prstGeom>
        </p:spPr>
      </p:pic>
      <p:pic>
        <p:nvPicPr>
          <p:cNvPr id="10" name="Picture 9">
            <a:extLst>
              <a:ext uri="{FF2B5EF4-FFF2-40B4-BE49-F238E27FC236}">
                <a16:creationId xmlns:a16="http://schemas.microsoft.com/office/drawing/2014/main" id="{C57FF75F-3B6B-4688-A78F-4D8212B94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218" y="13483"/>
            <a:ext cx="6753578" cy="6539716"/>
          </a:xfrm>
          <a:prstGeom prst="rect">
            <a:avLst/>
          </a:prstGeom>
        </p:spPr>
      </p:pic>
    </p:spTree>
    <p:extLst>
      <p:ext uri="{BB962C8B-B14F-4D97-AF65-F5344CB8AC3E}">
        <p14:creationId xmlns:p14="http://schemas.microsoft.com/office/powerpoint/2010/main" val="47010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566161" y="5619965"/>
            <a:ext cx="2435338" cy="359596"/>
          </a:xfrm>
        </p:spPr>
        <p:txBody>
          <a:bodyPr>
            <a:noAutofit/>
          </a:bodyPr>
          <a:lstStyle/>
          <a:p>
            <a:r>
              <a:rPr lang="en-US" sz="1000" dirty="0"/>
              <a:t>CIPS Instructor</a:t>
            </a:r>
          </a:p>
          <a:p>
            <a:endParaRPr lang="en-US" sz="10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05362D4-E29C-4268-B8F8-3E7779F025A7}"/>
              </a:ext>
            </a:extLst>
          </p:cNvPr>
          <p:cNvSpPr/>
          <p:nvPr/>
        </p:nvSpPr>
        <p:spPr>
          <a:xfrm>
            <a:off x="670442" y="-40779"/>
            <a:ext cx="3367548" cy="5837730"/>
          </a:xfrm>
          <a:prstGeom prst="rect">
            <a:avLst/>
          </a:prstGeom>
        </p:spPr>
        <p:txBody>
          <a:bodyPr wrap="square">
            <a:spAutoFit/>
          </a:bodyPr>
          <a:lstStyle/>
          <a:p>
            <a:pPr>
              <a:buNone/>
            </a:pPr>
            <a:r>
              <a:rPr lang="en-US" sz="1600" dirty="0"/>
              <a:t>1) Andorra     </a:t>
            </a:r>
            <a:br>
              <a:rPr lang="en-US" sz="1600" dirty="0"/>
            </a:br>
            <a:r>
              <a:rPr lang="en-US" sz="1600" dirty="0"/>
              <a:t>2) Austria</a:t>
            </a:r>
            <a:br>
              <a:rPr lang="en-US" sz="1600" dirty="0"/>
            </a:br>
            <a:r>
              <a:rPr lang="en-US" sz="1600" dirty="0"/>
              <a:t>3) Belgium</a:t>
            </a:r>
            <a:br>
              <a:rPr lang="en-US" sz="1600" dirty="0"/>
            </a:br>
            <a:r>
              <a:rPr lang="en-US" sz="1600" dirty="0"/>
              <a:t>4) Cyprus</a:t>
            </a:r>
            <a:br>
              <a:rPr lang="en-US" sz="1600" dirty="0"/>
            </a:br>
            <a:r>
              <a:rPr lang="en-US" sz="1600" dirty="0"/>
              <a:t>5) Estonia</a:t>
            </a:r>
            <a:br>
              <a:rPr lang="en-US" sz="1600" dirty="0"/>
            </a:br>
            <a:r>
              <a:rPr lang="en-US" sz="1600" dirty="0"/>
              <a:t>6) Finland</a:t>
            </a:r>
            <a:br>
              <a:rPr lang="en-US" sz="1600" dirty="0"/>
            </a:br>
            <a:r>
              <a:rPr lang="en-US" sz="1600" dirty="0"/>
              <a:t>7) France</a:t>
            </a:r>
            <a:br>
              <a:rPr lang="en-US" sz="1600" dirty="0"/>
            </a:br>
            <a:r>
              <a:rPr lang="en-US" sz="1600" dirty="0"/>
              <a:t>8) Germany</a:t>
            </a:r>
            <a:br>
              <a:rPr lang="en-US" sz="1600" dirty="0"/>
            </a:br>
            <a:r>
              <a:rPr lang="en-US" sz="1600" dirty="0"/>
              <a:t>9) Greece</a:t>
            </a:r>
            <a:br>
              <a:rPr lang="en-US" sz="1600" dirty="0"/>
            </a:br>
            <a:r>
              <a:rPr lang="en-US" sz="1600" dirty="0"/>
              <a:t>10) Ireland</a:t>
            </a:r>
            <a:br>
              <a:rPr lang="en-US" sz="1600" dirty="0"/>
            </a:br>
            <a:r>
              <a:rPr lang="en-US" sz="1600" dirty="0"/>
              <a:t>11) Italy</a:t>
            </a:r>
            <a:br>
              <a:rPr lang="en-US" sz="1600" dirty="0"/>
            </a:br>
            <a:r>
              <a:rPr lang="en-US" sz="1600" dirty="0"/>
              <a:t>12) Kosovo</a:t>
            </a:r>
          </a:p>
          <a:p>
            <a:pPr>
              <a:buNone/>
            </a:pPr>
            <a:r>
              <a:rPr lang="en-US" sz="1600" dirty="0"/>
              <a:t>13) Luxembourg</a:t>
            </a:r>
          </a:p>
          <a:p>
            <a:pPr>
              <a:buNone/>
            </a:pPr>
            <a:r>
              <a:rPr lang="en-US" sz="1600" dirty="0"/>
              <a:t>14) Malta</a:t>
            </a:r>
            <a:br>
              <a:rPr lang="en-US" sz="1600" dirty="0"/>
            </a:br>
            <a:r>
              <a:rPr lang="en-US" sz="1600" dirty="0"/>
              <a:t>15) Monaco</a:t>
            </a:r>
            <a:br>
              <a:rPr lang="en-US" sz="1600" dirty="0"/>
            </a:br>
            <a:r>
              <a:rPr lang="en-US" sz="1600" dirty="0"/>
              <a:t>16) Montenegro</a:t>
            </a:r>
            <a:br>
              <a:rPr lang="en-US" sz="1600" dirty="0"/>
            </a:br>
            <a:r>
              <a:rPr lang="en-US" sz="1600" dirty="0"/>
              <a:t>17) Netherlands</a:t>
            </a:r>
            <a:br>
              <a:rPr lang="en-US" sz="1600" dirty="0"/>
            </a:br>
            <a:r>
              <a:rPr lang="en-US" sz="1600" dirty="0"/>
              <a:t>18) Portugal</a:t>
            </a:r>
            <a:br>
              <a:rPr lang="en-US" sz="1600" dirty="0"/>
            </a:br>
            <a:r>
              <a:rPr lang="en-US" sz="1600" dirty="0"/>
              <a:t>19) San Marino</a:t>
            </a:r>
            <a:br>
              <a:rPr lang="en-US" sz="1600" dirty="0"/>
            </a:br>
            <a:r>
              <a:rPr lang="en-US" sz="1600" dirty="0"/>
              <a:t>20) Slovakia</a:t>
            </a:r>
            <a:br>
              <a:rPr lang="en-US" sz="1600" dirty="0"/>
            </a:br>
            <a:r>
              <a:rPr lang="en-US" sz="1600" dirty="0"/>
              <a:t>21) Slovenia</a:t>
            </a:r>
            <a:br>
              <a:rPr lang="en-US" sz="1600" dirty="0"/>
            </a:br>
            <a:r>
              <a:rPr lang="en-US" sz="1600" dirty="0"/>
              <a:t>22) Spain</a:t>
            </a:r>
            <a:br>
              <a:rPr lang="en-US" sz="1600" dirty="0"/>
            </a:br>
            <a:r>
              <a:rPr lang="en-US" sz="1600" dirty="0"/>
              <a:t>23) Vatican City</a:t>
            </a:r>
          </a:p>
        </p:txBody>
      </p:sp>
      <p:pic>
        <p:nvPicPr>
          <p:cNvPr id="4" name="Picture 3" descr="euro.jpg">
            <a:extLst>
              <a:ext uri="{FF2B5EF4-FFF2-40B4-BE49-F238E27FC236}">
                <a16:creationId xmlns:a16="http://schemas.microsoft.com/office/drawing/2014/main" id="{C7D67EAD-D88C-4894-814C-D6C903C4B9E5}"/>
              </a:ext>
            </a:extLst>
          </p:cNvPr>
          <p:cNvPicPr>
            <a:picLocks noChangeAspect="1"/>
          </p:cNvPicPr>
          <p:nvPr/>
        </p:nvPicPr>
        <p:blipFill>
          <a:blip r:embed="rId2" cstate="print"/>
          <a:stretch>
            <a:fillRect/>
          </a:stretch>
        </p:blipFill>
        <p:spPr>
          <a:xfrm>
            <a:off x="5212616" y="3628723"/>
            <a:ext cx="3367548" cy="3367548"/>
          </a:xfrm>
          <a:prstGeom prst="rect">
            <a:avLst/>
          </a:prstGeom>
        </p:spPr>
      </p:pic>
      <p:sp>
        <p:nvSpPr>
          <p:cNvPr id="8" name="TextBox 7">
            <a:extLst>
              <a:ext uri="{FF2B5EF4-FFF2-40B4-BE49-F238E27FC236}">
                <a16:creationId xmlns:a16="http://schemas.microsoft.com/office/drawing/2014/main" id="{D501CD74-70FA-48D9-A53A-F1FDCA7F6EDD}"/>
              </a:ext>
            </a:extLst>
          </p:cNvPr>
          <p:cNvSpPr txBox="1"/>
          <p:nvPr/>
        </p:nvSpPr>
        <p:spPr>
          <a:xfrm>
            <a:off x="5288816" y="197345"/>
            <a:ext cx="6582696" cy="2554545"/>
          </a:xfrm>
          <a:prstGeom prst="rect">
            <a:avLst/>
          </a:prstGeom>
          <a:noFill/>
        </p:spPr>
        <p:txBody>
          <a:bodyPr wrap="square" rtlCol="0">
            <a:spAutoFit/>
          </a:bodyPr>
          <a:lstStyle/>
          <a:p>
            <a:r>
              <a:rPr lang="en-US" sz="3200" dirty="0"/>
              <a:t>Today, the euro is one of the world's most powerful currencies, used by more than 320 million Europeans in twenty-three countries. The countries currently using the euro are:</a:t>
            </a:r>
          </a:p>
        </p:txBody>
      </p:sp>
    </p:spTree>
    <p:extLst>
      <p:ext uri="{BB962C8B-B14F-4D97-AF65-F5344CB8AC3E}">
        <p14:creationId xmlns:p14="http://schemas.microsoft.com/office/powerpoint/2010/main" val="377189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sp>
        <p:nvSpPr>
          <p:cNvPr id="4" name="TextBox 3">
            <a:extLst>
              <a:ext uri="{FF2B5EF4-FFF2-40B4-BE49-F238E27FC236}">
                <a16:creationId xmlns:a16="http://schemas.microsoft.com/office/drawing/2014/main" id="{87D512FB-1407-414A-9675-9853B306804F}"/>
              </a:ext>
            </a:extLst>
          </p:cNvPr>
          <p:cNvSpPr txBox="1"/>
          <p:nvPr/>
        </p:nvSpPr>
        <p:spPr>
          <a:xfrm>
            <a:off x="595424" y="1"/>
            <a:ext cx="18338758" cy="4370427"/>
          </a:xfrm>
          <a:prstGeom prst="rect">
            <a:avLst/>
          </a:prstGeom>
          <a:noFill/>
        </p:spPr>
        <p:txBody>
          <a:bodyPr wrap="square" rtlCol="0">
            <a:spAutoFit/>
          </a:bodyPr>
          <a:lstStyle/>
          <a:p>
            <a:r>
              <a:rPr lang="en-US" sz="4800" dirty="0"/>
              <a:t>IMPORTANT: </a:t>
            </a:r>
            <a:r>
              <a:rPr lang="en-US" sz="2000" dirty="0"/>
              <a:t>Germany has 8656 notaries in 1785 cities</a:t>
            </a:r>
          </a:p>
          <a:p>
            <a:endParaRPr lang="en-US" sz="2000" dirty="0"/>
          </a:p>
          <a:p>
            <a:r>
              <a:rPr lang="en-US" i="1" dirty="0"/>
              <a:t>                                                         Appointments are made by the department of justice.</a:t>
            </a:r>
          </a:p>
          <a:p>
            <a:endParaRPr lang="en-US" sz="4800" dirty="0"/>
          </a:p>
          <a:p>
            <a:r>
              <a:rPr lang="en-US" sz="4800" dirty="0"/>
              <a:t>In Germany and many other European </a:t>
            </a:r>
          </a:p>
          <a:p>
            <a:r>
              <a:rPr lang="en-US" sz="4800" dirty="0"/>
              <a:t>Countries:  Do NOT compare a </a:t>
            </a:r>
            <a:r>
              <a:rPr lang="en-US" sz="4800" dirty="0">
                <a:solidFill>
                  <a:srgbClr val="FF0000"/>
                </a:solidFill>
              </a:rPr>
              <a:t>NOTAR</a:t>
            </a:r>
          </a:p>
          <a:p>
            <a:r>
              <a:rPr lang="en-US" sz="4800" dirty="0"/>
              <a:t>with “our” </a:t>
            </a:r>
            <a:r>
              <a:rPr lang="en-US" sz="4800" dirty="0">
                <a:solidFill>
                  <a:srgbClr val="FF0000"/>
                </a:solidFill>
              </a:rPr>
              <a:t>NOTARY</a:t>
            </a:r>
            <a:r>
              <a:rPr lang="en-US" sz="4800" dirty="0"/>
              <a:t>!</a:t>
            </a:r>
          </a:p>
        </p:txBody>
      </p:sp>
      <p:pic>
        <p:nvPicPr>
          <p:cNvPr id="5" name="Picture 4">
            <a:extLst>
              <a:ext uri="{FF2B5EF4-FFF2-40B4-BE49-F238E27FC236}">
                <a16:creationId xmlns:a16="http://schemas.microsoft.com/office/drawing/2014/main" id="{5017D744-A13D-464C-A4C6-3ED0A58F61CC}"/>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62917" y="3903406"/>
            <a:ext cx="2782528" cy="2764091"/>
          </a:xfrm>
          <a:prstGeom prst="rect">
            <a:avLst/>
          </a:prstGeom>
        </p:spPr>
      </p:pic>
    </p:spTree>
    <p:extLst>
      <p:ext uri="{BB962C8B-B14F-4D97-AF65-F5344CB8AC3E}">
        <p14:creationId xmlns:p14="http://schemas.microsoft.com/office/powerpoint/2010/main" val="276650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sp>
        <p:nvSpPr>
          <p:cNvPr id="4" name="TextBox 3">
            <a:extLst>
              <a:ext uri="{FF2B5EF4-FFF2-40B4-BE49-F238E27FC236}">
                <a16:creationId xmlns:a16="http://schemas.microsoft.com/office/drawing/2014/main" id="{E5FB0A5A-FAA7-445A-92EC-FDF5C2DDCEF7}"/>
              </a:ext>
            </a:extLst>
          </p:cNvPr>
          <p:cNvSpPr txBox="1"/>
          <p:nvPr/>
        </p:nvSpPr>
        <p:spPr>
          <a:xfrm>
            <a:off x="2311684" y="349321"/>
            <a:ext cx="3308279" cy="3170099"/>
          </a:xfrm>
          <a:prstGeom prst="rect">
            <a:avLst/>
          </a:prstGeom>
          <a:noFill/>
        </p:spPr>
        <p:txBody>
          <a:bodyPr wrap="square" rtlCol="0">
            <a:spAutoFit/>
          </a:bodyPr>
          <a:lstStyle/>
          <a:p>
            <a:r>
              <a:rPr lang="en-US" sz="4000" dirty="0">
                <a:latin typeface="Aharoni" pitchFamily="2" charset="-79"/>
                <a:cs typeface="Aharoni" pitchFamily="2" charset="-79"/>
              </a:rPr>
              <a:t>How to </a:t>
            </a:r>
            <a:br>
              <a:rPr lang="en-US" sz="4000" dirty="0">
                <a:latin typeface="Aharoni" pitchFamily="2" charset="-79"/>
                <a:cs typeface="Aharoni" pitchFamily="2" charset="-79"/>
              </a:rPr>
            </a:br>
            <a:r>
              <a:rPr lang="en-US" sz="4000" dirty="0">
                <a:latin typeface="Aharoni" pitchFamily="2" charset="-79"/>
                <a:cs typeface="Aharoni" pitchFamily="2" charset="-79"/>
              </a:rPr>
              <a:t>become a Real Estate</a:t>
            </a:r>
            <a:br>
              <a:rPr lang="en-US" sz="4000" dirty="0">
                <a:latin typeface="Aharoni" pitchFamily="2" charset="-79"/>
                <a:cs typeface="Aharoni" pitchFamily="2" charset="-79"/>
              </a:rPr>
            </a:br>
            <a:r>
              <a:rPr lang="en-US" sz="4000" dirty="0">
                <a:latin typeface="Aharoni" pitchFamily="2" charset="-79"/>
                <a:cs typeface="Aharoni" pitchFamily="2" charset="-79"/>
              </a:rPr>
              <a:t>Agent in Germany?</a:t>
            </a:r>
            <a:endParaRPr lang="en-US" sz="4000" dirty="0"/>
          </a:p>
        </p:txBody>
      </p:sp>
      <p:pic>
        <p:nvPicPr>
          <p:cNvPr id="6" name="Picture 5">
            <a:extLst>
              <a:ext uri="{FF2B5EF4-FFF2-40B4-BE49-F238E27FC236}">
                <a16:creationId xmlns:a16="http://schemas.microsoft.com/office/drawing/2014/main" id="{71625BEF-0EE3-4AF2-B6E4-A98DC8936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351" y="-117868"/>
            <a:ext cx="5414549" cy="7219399"/>
          </a:xfrm>
          <a:prstGeom prst="rect">
            <a:avLst/>
          </a:prstGeom>
        </p:spPr>
      </p:pic>
    </p:spTree>
    <p:extLst>
      <p:ext uri="{BB962C8B-B14F-4D97-AF65-F5344CB8AC3E}">
        <p14:creationId xmlns:p14="http://schemas.microsoft.com/office/powerpoint/2010/main" val="249781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pic>
        <p:nvPicPr>
          <p:cNvPr id="5" name="Picture 4">
            <a:extLst>
              <a:ext uri="{FF2B5EF4-FFF2-40B4-BE49-F238E27FC236}">
                <a16:creationId xmlns:a16="http://schemas.microsoft.com/office/drawing/2014/main" id="{8A42E3FE-0460-48E3-8AED-2BA6C0857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194" y="1890076"/>
            <a:ext cx="4658360" cy="4658360"/>
          </a:xfrm>
          <a:prstGeom prst="rect">
            <a:avLst/>
          </a:prstGeom>
        </p:spPr>
      </p:pic>
      <p:sp>
        <p:nvSpPr>
          <p:cNvPr id="6" name="TextBox 5">
            <a:extLst>
              <a:ext uri="{FF2B5EF4-FFF2-40B4-BE49-F238E27FC236}">
                <a16:creationId xmlns:a16="http://schemas.microsoft.com/office/drawing/2014/main" id="{D249E185-4CFE-4851-8FAB-CD0DD2E6ABEE}"/>
              </a:ext>
            </a:extLst>
          </p:cNvPr>
          <p:cNvSpPr txBox="1"/>
          <p:nvPr/>
        </p:nvSpPr>
        <p:spPr>
          <a:xfrm>
            <a:off x="7193280" y="1127760"/>
            <a:ext cx="3759200" cy="4832092"/>
          </a:xfrm>
          <a:prstGeom prst="rect">
            <a:avLst/>
          </a:prstGeom>
          <a:noFill/>
        </p:spPr>
        <p:txBody>
          <a:bodyPr wrap="square" rtlCol="0">
            <a:spAutoFit/>
          </a:bodyPr>
          <a:lstStyle/>
          <a:p>
            <a:pPr algn="ctr" fontAlgn="b"/>
            <a:r>
              <a:rPr lang="en-US" sz="2800" b="1" i="0" dirty="0">
                <a:solidFill>
                  <a:srgbClr val="000000"/>
                </a:solidFill>
                <a:effectLst/>
                <a:latin typeface="Neufile Grotesk"/>
              </a:rPr>
              <a:t>338,000 EUR</a:t>
            </a:r>
          </a:p>
          <a:p>
            <a:pPr algn="ctr" fontAlgn="b"/>
            <a:r>
              <a:rPr lang="en-US" sz="2800" b="0" i="0" dirty="0">
                <a:solidFill>
                  <a:srgbClr val="333333"/>
                </a:solidFill>
                <a:effectLst/>
                <a:latin typeface="Neufile Grotesk"/>
              </a:rPr>
              <a:t>Asking price</a:t>
            </a:r>
          </a:p>
          <a:p>
            <a:pPr algn="ctr" fontAlgn="b"/>
            <a:r>
              <a:rPr lang="en-US" sz="2800" b="1" i="0" dirty="0">
                <a:solidFill>
                  <a:srgbClr val="000000"/>
                </a:solidFill>
                <a:effectLst/>
                <a:latin typeface="Neufile Grotesk"/>
              </a:rPr>
              <a:t>54.3 m²</a:t>
            </a:r>
          </a:p>
          <a:p>
            <a:pPr algn="ctr" fontAlgn="b"/>
            <a:r>
              <a:rPr lang="en-US" sz="2800" b="0" i="0" dirty="0">
                <a:solidFill>
                  <a:srgbClr val="333333"/>
                </a:solidFill>
                <a:effectLst/>
                <a:latin typeface="Neufile Grotesk"/>
              </a:rPr>
              <a:t>Living space</a:t>
            </a:r>
          </a:p>
          <a:p>
            <a:pPr algn="ctr" fontAlgn="b"/>
            <a:r>
              <a:rPr lang="en-US" sz="2800" b="1" i="0" dirty="0">
                <a:solidFill>
                  <a:srgbClr val="000000"/>
                </a:solidFill>
                <a:effectLst/>
                <a:latin typeface="Neufile Grotesk"/>
              </a:rPr>
              <a:t>3.0</a:t>
            </a:r>
          </a:p>
          <a:p>
            <a:pPr algn="ctr" fontAlgn="b"/>
            <a:endParaRPr lang="en-US" sz="2800" b="1" dirty="0">
              <a:solidFill>
                <a:srgbClr val="000000"/>
              </a:solidFill>
              <a:latin typeface="Neufile Grotesk"/>
            </a:endParaRPr>
          </a:p>
          <a:p>
            <a:pPr algn="ctr" fontAlgn="b"/>
            <a:r>
              <a:rPr lang="en-US" sz="2800" b="1" i="0" dirty="0">
                <a:solidFill>
                  <a:srgbClr val="000000"/>
                </a:solidFill>
                <a:effectLst/>
                <a:latin typeface="Neufile Grotesk"/>
              </a:rPr>
              <a:t>$379,912</a:t>
            </a:r>
          </a:p>
          <a:p>
            <a:pPr algn="ctr" fontAlgn="b"/>
            <a:r>
              <a:rPr lang="en-US" sz="2800" b="1" dirty="0" err="1">
                <a:solidFill>
                  <a:srgbClr val="000000"/>
                </a:solidFill>
                <a:latin typeface="Neufile Grotesk"/>
              </a:rPr>
              <a:t>Listprice</a:t>
            </a:r>
            <a:endParaRPr lang="en-US" sz="2800" b="1" dirty="0">
              <a:solidFill>
                <a:srgbClr val="000000"/>
              </a:solidFill>
              <a:latin typeface="Neufile Grotesk"/>
            </a:endParaRPr>
          </a:p>
          <a:p>
            <a:pPr algn="ctr" fontAlgn="b"/>
            <a:r>
              <a:rPr lang="en-US" sz="2800" b="1" i="0" dirty="0">
                <a:solidFill>
                  <a:srgbClr val="000000"/>
                </a:solidFill>
                <a:effectLst/>
                <a:latin typeface="Neufile Grotesk"/>
              </a:rPr>
              <a:t>584.50 sf (10.764)</a:t>
            </a:r>
          </a:p>
          <a:p>
            <a:pPr algn="ctr" fontAlgn="b"/>
            <a:r>
              <a:rPr lang="en-US" sz="2800" b="1" dirty="0">
                <a:solidFill>
                  <a:srgbClr val="000000"/>
                </a:solidFill>
                <a:latin typeface="Neufile Grotesk"/>
              </a:rPr>
              <a:t>Living Space</a:t>
            </a:r>
          </a:p>
          <a:p>
            <a:pPr algn="ctr" fontAlgn="b"/>
            <a:r>
              <a:rPr lang="en-US" sz="2800" b="1" i="0" dirty="0">
                <a:solidFill>
                  <a:srgbClr val="000000"/>
                </a:solidFill>
                <a:effectLst/>
                <a:latin typeface="Neufile Grotesk"/>
              </a:rPr>
              <a:t>3.0 rooms</a:t>
            </a:r>
          </a:p>
        </p:txBody>
      </p:sp>
      <p:pic>
        <p:nvPicPr>
          <p:cNvPr id="8" name="Picture 7">
            <a:extLst>
              <a:ext uri="{FF2B5EF4-FFF2-40B4-BE49-F238E27FC236}">
                <a16:creationId xmlns:a16="http://schemas.microsoft.com/office/drawing/2014/main" id="{B93AEB41-8EB3-4056-AFC1-FE7374A1C629}"/>
              </a:ext>
            </a:extLst>
          </p:cNvPr>
          <p:cNvPicPr>
            <a:picLocks noChangeAspect="1"/>
          </p:cNvPicPr>
          <p:nvPr/>
        </p:nvPicPr>
        <p:blipFill rotWithShape="1">
          <a:blip r:embed="rId3">
            <a:extLst>
              <a:ext uri="{28A0092B-C50C-407E-A947-70E740481C1C}">
                <a14:useLocalDpi xmlns:a14="http://schemas.microsoft.com/office/drawing/2010/main" val="0"/>
              </a:ext>
            </a:extLst>
          </a:blip>
          <a:srcRect l="21465" t="1" r="29718" b="-981"/>
          <a:stretch/>
        </p:blipFill>
        <p:spPr>
          <a:xfrm>
            <a:off x="405541" y="227710"/>
            <a:ext cx="2687926" cy="4170110"/>
          </a:xfrm>
          <a:prstGeom prst="rect">
            <a:avLst/>
          </a:prstGeom>
        </p:spPr>
      </p:pic>
    </p:spTree>
    <p:extLst>
      <p:ext uri="{BB962C8B-B14F-4D97-AF65-F5344CB8AC3E}">
        <p14:creationId xmlns:p14="http://schemas.microsoft.com/office/powerpoint/2010/main" val="326020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a:off x="3561347" y="3602038"/>
            <a:ext cx="1540042" cy="1715920"/>
          </a:xfrm>
        </p:spPr>
        <p:txBody>
          <a:bodyPr/>
          <a:lstStyle/>
          <a:p>
            <a:endParaRPr lang="en-US" dirty="0"/>
          </a:p>
        </p:txBody>
      </p:sp>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5455578" y="462338"/>
            <a:ext cx="6736422" cy="4557338"/>
          </a:xfrm>
        </p:spPr>
        <p:txBody>
          <a:bodyPr>
            <a:normAutofit/>
          </a:bodyPr>
          <a:lstStyle/>
          <a:p>
            <a:r>
              <a:rPr lang="en-US" dirty="0"/>
              <a:t>In this difficult time you should get educated, make plans to become a Global Realtor® - but do not forget to stay healthy!</a:t>
            </a:r>
            <a:br>
              <a:rPr lang="en-US" dirty="0"/>
            </a:br>
            <a:r>
              <a:rPr lang="en-US" dirty="0"/>
              <a:t/>
            </a:r>
            <a:br>
              <a:rPr lang="en-US" dirty="0"/>
            </a:br>
            <a:r>
              <a:rPr lang="en-US" dirty="0"/>
              <a:t>Let’s START!</a:t>
            </a:r>
            <a:br>
              <a:rPr lang="en-US" dirty="0"/>
            </a:br>
            <a:r>
              <a:rPr lang="en-US" dirty="0"/>
              <a:t/>
            </a:r>
            <a:br>
              <a:rPr lang="en-US" dirty="0"/>
            </a:br>
            <a:endParaRPr lang="en-US" dirty="0"/>
          </a:p>
        </p:txBody>
      </p:sp>
      <p:pic>
        <p:nvPicPr>
          <p:cNvPr id="7" name="Picture 6">
            <a:extLst>
              <a:ext uri="{FF2B5EF4-FFF2-40B4-BE49-F238E27FC236}">
                <a16:creationId xmlns:a16="http://schemas.microsoft.com/office/drawing/2014/main" id="{828B9A84-62AD-45F5-B701-E4AE4E10F53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0854" y="167420"/>
            <a:ext cx="4320535" cy="6523160"/>
          </a:xfrm>
          <a:prstGeom prst="rect">
            <a:avLst/>
          </a:prstGeom>
        </p:spPr>
      </p:pic>
      <p:sp>
        <p:nvSpPr>
          <p:cNvPr id="4" name="Rectangle 3">
            <a:extLst>
              <a:ext uri="{FF2B5EF4-FFF2-40B4-BE49-F238E27FC236}">
                <a16:creationId xmlns:a16="http://schemas.microsoft.com/office/drawing/2014/main" id="{8AB84C6B-A363-493B-A896-485E2E672E92}"/>
              </a:ext>
            </a:extLst>
          </p:cNvPr>
          <p:cNvSpPr/>
          <p:nvPr/>
        </p:nvSpPr>
        <p:spPr>
          <a:xfrm rot="10800000" flipV="1">
            <a:off x="10099496" y="5518693"/>
            <a:ext cx="1891219" cy="369332"/>
          </a:xfrm>
          <a:prstGeom prst="rect">
            <a:avLst/>
          </a:prstGeom>
        </p:spPr>
        <p:txBody>
          <a:bodyPr wrap="square">
            <a:spAutoFit/>
          </a:bodyPr>
          <a:lstStyle/>
          <a:p>
            <a:r>
              <a:rPr lang="en-US" dirty="0"/>
              <a:t>CIPS Instructor</a:t>
            </a:r>
          </a:p>
        </p:txBody>
      </p:sp>
    </p:spTree>
    <p:extLst>
      <p:ext uri="{BB962C8B-B14F-4D97-AF65-F5344CB8AC3E}">
        <p14:creationId xmlns:p14="http://schemas.microsoft.com/office/powerpoint/2010/main" val="76587192"/>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934E-7FAC-4974-A12A-BE0FBE857F90}"/>
              </a:ext>
            </a:extLst>
          </p:cNvPr>
          <p:cNvSpPr>
            <a:spLocks noGrp="1"/>
          </p:cNvSpPr>
          <p:nvPr>
            <p:ph type="ctrTitle"/>
          </p:nvPr>
        </p:nvSpPr>
        <p:spPr>
          <a:xfrm>
            <a:off x="1600200" y="1190626"/>
            <a:ext cx="8905240" cy="688974"/>
          </a:xfrm>
        </p:spPr>
        <p:txBody>
          <a:bodyPr>
            <a:normAutofit fontScale="90000"/>
          </a:bodyPr>
          <a:lstStyle/>
          <a:p>
            <a:r>
              <a:rPr lang="en-US" sz="6000" dirty="0"/>
              <a:t>Rent vs Own</a:t>
            </a:r>
            <a:br>
              <a:rPr lang="en-US" sz="6000" dirty="0"/>
            </a:br>
            <a:endParaRPr lang="en-US" sz="6000" dirty="0"/>
          </a:p>
        </p:txBody>
      </p:sp>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pic>
        <p:nvPicPr>
          <p:cNvPr id="6" name="Picture 5">
            <a:extLst>
              <a:ext uri="{FF2B5EF4-FFF2-40B4-BE49-F238E27FC236}">
                <a16:creationId xmlns:a16="http://schemas.microsoft.com/office/drawing/2014/main" id="{97D5FF84-3E85-41A4-A07F-2212AD1409F8}"/>
              </a:ext>
            </a:extLst>
          </p:cNvPr>
          <p:cNvPicPr>
            <a:picLocks noChangeAspect="1"/>
          </p:cNvPicPr>
          <p:nvPr/>
        </p:nvPicPr>
        <p:blipFill rotWithShape="1">
          <a:blip r:embed="rId2">
            <a:extLst>
              <a:ext uri="{28A0092B-C50C-407E-A947-70E740481C1C}">
                <a14:useLocalDpi xmlns:a14="http://schemas.microsoft.com/office/drawing/2010/main" val="0"/>
              </a:ext>
            </a:extLst>
          </a:blip>
          <a:srcRect l="17833" t="24000" r="19453" b="11704"/>
          <a:stretch/>
        </p:blipFill>
        <p:spPr>
          <a:xfrm>
            <a:off x="2397760" y="1535113"/>
            <a:ext cx="9011920" cy="5197141"/>
          </a:xfrm>
          <a:prstGeom prst="rect">
            <a:avLst/>
          </a:prstGeom>
        </p:spPr>
      </p:pic>
    </p:spTree>
    <p:extLst>
      <p:ext uri="{BB962C8B-B14F-4D97-AF65-F5344CB8AC3E}">
        <p14:creationId xmlns:p14="http://schemas.microsoft.com/office/powerpoint/2010/main" val="1299021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934E-7FAC-4974-A12A-BE0FBE857F90}"/>
              </a:ext>
            </a:extLst>
          </p:cNvPr>
          <p:cNvSpPr>
            <a:spLocks noGrp="1"/>
          </p:cNvSpPr>
          <p:nvPr>
            <p:ph type="ctrTitle"/>
          </p:nvPr>
        </p:nvSpPr>
        <p:spPr>
          <a:xfrm>
            <a:off x="1600200" y="1190626"/>
            <a:ext cx="8991600" cy="1828800"/>
          </a:xfrm>
        </p:spPr>
        <p:txBody>
          <a:bodyPr>
            <a:normAutofit/>
          </a:bodyPr>
          <a:lstStyle/>
          <a:p>
            <a:r>
              <a:rPr lang="en-US" sz="6000" dirty="0"/>
              <a:t>Update dur</a:t>
            </a:r>
          </a:p>
        </p:txBody>
      </p:sp>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sp>
        <p:nvSpPr>
          <p:cNvPr id="4" name="Rectangle 1">
            <a:extLst>
              <a:ext uri="{FF2B5EF4-FFF2-40B4-BE49-F238E27FC236}">
                <a16:creationId xmlns:a16="http://schemas.microsoft.com/office/drawing/2014/main" id="{32FD6254-C3E9-41C3-BFB5-B2F671C58FC7}"/>
              </a:ext>
            </a:extLst>
          </p:cNvPr>
          <p:cNvSpPr>
            <a:spLocks noChangeArrowheads="1"/>
          </p:cNvSpPr>
          <p:nvPr/>
        </p:nvSpPr>
        <p:spPr bwMode="auto">
          <a:xfrm>
            <a:off x="842481" y="602630"/>
            <a:ext cx="7823999" cy="31085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Open Sans"/>
              </a:rPr>
              <a:t>According to the Cologne Institute for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Open Sans"/>
              </a:rPr>
              <a:t>Economic Research (IW), the housing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Open Sans"/>
              </a:rPr>
              <a:t>market should come through the coronavirus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Open Sans"/>
              </a:rPr>
              <a:t>crisis relatively unscathed.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Open Sans"/>
              </a:rPr>
              <a:t>According to a new IW study, residential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Open Sans"/>
              </a:rPr>
              <a:t>property prices will probably not fall at all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33333"/>
                </a:solidFill>
                <a:effectLst/>
                <a:latin typeface="Open Sans"/>
              </a:rPr>
              <a:t>if they do, the declines will be moderate.</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1CA51E14-727D-4784-8670-B1F2F4D72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496" y="3429000"/>
            <a:ext cx="4179289" cy="323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55113A-8576-48AD-AD2C-955DE1F0D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058" y="4022091"/>
            <a:ext cx="3677951" cy="2758463"/>
          </a:xfrm>
          <a:prstGeom prst="rect">
            <a:avLst/>
          </a:prstGeom>
        </p:spPr>
      </p:pic>
    </p:spTree>
    <p:extLst>
      <p:ext uri="{BB962C8B-B14F-4D97-AF65-F5344CB8AC3E}">
        <p14:creationId xmlns:p14="http://schemas.microsoft.com/office/powerpoint/2010/main" val="2330687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934E-7FAC-4974-A12A-BE0FBE857F90}"/>
              </a:ext>
            </a:extLst>
          </p:cNvPr>
          <p:cNvSpPr>
            <a:spLocks noGrp="1"/>
          </p:cNvSpPr>
          <p:nvPr>
            <p:ph type="ctrTitle"/>
          </p:nvPr>
        </p:nvSpPr>
        <p:spPr>
          <a:xfrm>
            <a:off x="1600200" y="1190626"/>
            <a:ext cx="8991600" cy="1828800"/>
          </a:xfrm>
        </p:spPr>
        <p:txBody>
          <a:bodyPr>
            <a:normAutofit/>
          </a:bodyPr>
          <a:lstStyle/>
          <a:p>
            <a:r>
              <a:rPr lang="en-US" sz="6000" dirty="0"/>
              <a:t>Update during Covid-19</a:t>
            </a:r>
          </a:p>
        </p:txBody>
      </p:sp>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pic>
        <p:nvPicPr>
          <p:cNvPr id="6" name="Picture 5">
            <a:extLst>
              <a:ext uri="{FF2B5EF4-FFF2-40B4-BE49-F238E27FC236}">
                <a16:creationId xmlns:a16="http://schemas.microsoft.com/office/drawing/2014/main" id="{FD6BAD4F-1A90-4427-B6D5-29A3903D886D}"/>
              </a:ext>
            </a:extLst>
          </p:cNvPr>
          <p:cNvPicPr>
            <a:picLocks noChangeAspect="1"/>
          </p:cNvPicPr>
          <p:nvPr/>
        </p:nvPicPr>
        <p:blipFill rotWithShape="1">
          <a:blip r:embed="rId2">
            <a:extLst>
              <a:ext uri="{28A0092B-C50C-407E-A947-70E740481C1C}">
                <a14:useLocalDpi xmlns:a14="http://schemas.microsoft.com/office/drawing/2010/main" val="0"/>
              </a:ext>
            </a:extLst>
          </a:blip>
          <a:srcRect l="9000" t="19851" r="10666" b="19851"/>
          <a:stretch/>
        </p:blipFill>
        <p:spPr>
          <a:xfrm>
            <a:off x="1097280" y="1361439"/>
            <a:ext cx="10389228" cy="4386323"/>
          </a:xfrm>
          <a:prstGeom prst="rect">
            <a:avLst/>
          </a:prstGeom>
        </p:spPr>
      </p:pic>
    </p:spTree>
    <p:extLst>
      <p:ext uri="{BB962C8B-B14F-4D97-AF65-F5344CB8AC3E}">
        <p14:creationId xmlns:p14="http://schemas.microsoft.com/office/powerpoint/2010/main" val="3144936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934E-7FAC-4974-A12A-BE0FBE857F90}"/>
              </a:ext>
            </a:extLst>
          </p:cNvPr>
          <p:cNvSpPr>
            <a:spLocks noGrp="1"/>
          </p:cNvSpPr>
          <p:nvPr>
            <p:ph type="ctrTitle"/>
          </p:nvPr>
        </p:nvSpPr>
        <p:spPr>
          <a:xfrm>
            <a:off x="133563" y="309564"/>
            <a:ext cx="11667373" cy="1433511"/>
          </a:xfrm>
        </p:spPr>
        <p:txBody>
          <a:bodyPr>
            <a:normAutofit fontScale="90000"/>
          </a:bodyPr>
          <a:lstStyle/>
          <a:p>
            <a:r>
              <a:rPr lang="en-US" sz="6000" dirty="0"/>
              <a:t>Effective Date December 23, 2020</a:t>
            </a:r>
          </a:p>
        </p:txBody>
      </p:sp>
      <p:sp>
        <p:nvSpPr>
          <p:cNvPr id="3" name="Subtitle 2">
            <a:extLst>
              <a:ext uri="{FF2B5EF4-FFF2-40B4-BE49-F238E27FC236}">
                <a16:creationId xmlns:a16="http://schemas.microsoft.com/office/drawing/2014/main" id="{DEF7BE14-7757-4C81-8EF8-EA001A8C7CF2}"/>
              </a:ext>
            </a:extLst>
          </p:cNvPr>
          <p:cNvSpPr>
            <a:spLocks noGrp="1"/>
          </p:cNvSpPr>
          <p:nvPr>
            <p:ph type="subTitle" idx="1"/>
          </p:nvPr>
        </p:nvSpPr>
        <p:spPr>
          <a:xfrm flipH="1">
            <a:off x="9820275" y="6429374"/>
            <a:ext cx="2181224" cy="238125"/>
          </a:xfrm>
        </p:spPr>
        <p:txBody>
          <a:bodyPr>
            <a:normAutofit fontScale="32500" lnSpcReduction="20000"/>
          </a:bodyPr>
          <a:lstStyle/>
          <a:p>
            <a:r>
              <a:rPr lang="en-US" sz="1000" dirty="0"/>
              <a:t>CIPS INSTRUCTOR</a:t>
            </a:r>
          </a:p>
        </p:txBody>
      </p:sp>
      <p:pic>
        <p:nvPicPr>
          <p:cNvPr id="10" name="Picture 9">
            <a:extLst>
              <a:ext uri="{FF2B5EF4-FFF2-40B4-BE49-F238E27FC236}">
                <a16:creationId xmlns:a16="http://schemas.microsoft.com/office/drawing/2014/main" id="{0031EA27-4813-4A9B-84F6-8111B7316B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567079" y="1841166"/>
            <a:ext cx="3624921" cy="3624921"/>
          </a:xfrm>
          <a:prstGeom prst="rect">
            <a:avLst/>
          </a:prstGeom>
        </p:spPr>
      </p:pic>
      <p:pic>
        <p:nvPicPr>
          <p:cNvPr id="15" name="Picture 14">
            <a:extLst>
              <a:ext uri="{FF2B5EF4-FFF2-40B4-BE49-F238E27FC236}">
                <a16:creationId xmlns:a16="http://schemas.microsoft.com/office/drawing/2014/main" id="{7ACF9A90-8214-4BAF-8FB7-AC9549B49F82}"/>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824495" y="1964456"/>
            <a:ext cx="7148804" cy="4464918"/>
          </a:xfrm>
          <a:prstGeom prst="rect">
            <a:avLst/>
          </a:prstGeom>
        </p:spPr>
      </p:pic>
    </p:spTree>
    <p:extLst>
      <p:ext uri="{BB962C8B-B14F-4D97-AF65-F5344CB8AC3E}">
        <p14:creationId xmlns:p14="http://schemas.microsoft.com/office/powerpoint/2010/main" val="2469952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a:off x="1524000" y="3602038"/>
            <a:ext cx="5743074" cy="825583"/>
          </a:xfrm>
        </p:spPr>
        <p:txBody>
          <a:bodyPr/>
          <a:lstStyle/>
          <a:p>
            <a:endParaRPr lang="en-US" dirty="0"/>
          </a:p>
        </p:txBody>
      </p:sp>
      <p:pic>
        <p:nvPicPr>
          <p:cNvPr id="4" name="Picture 3">
            <a:extLst>
              <a:ext uri="{FF2B5EF4-FFF2-40B4-BE49-F238E27FC236}">
                <a16:creationId xmlns:a16="http://schemas.microsoft.com/office/drawing/2014/main" id="{482B3809-2F18-4D18-B4C0-E1CF44609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50045"/>
            <a:ext cx="6840398" cy="4809655"/>
          </a:xfrm>
          <a:prstGeom prst="rect">
            <a:avLst/>
          </a:prstGeom>
        </p:spPr>
      </p:pic>
      <p:sp>
        <p:nvSpPr>
          <p:cNvPr id="5" name="TextBox 4">
            <a:extLst>
              <a:ext uri="{FF2B5EF4-FFF2-40B4-BE49-F238E27FC236}">
                <a16:creationId xmlns:a16="http://schemas.microsoft.com/office/drawing/2014/main" id="{7C23021E-31BD-4343-890C-2DD65D39E53D}"/>
              </a:ext>
            </a:extLst>
          </p:cNvPr>
          <p:cNvSpPr txBox="1"/>
          <p:nvPr/>
        </p:nvSpPr>
        <p:spPr>
          <a:xfrm>
            <a:off x="10179674" y="5575034"/>
            <a:ext cx="1563248" cy="369332"/>
          </a:xfrm>
          <a:prstGeom prst="rect">
            <a:avLst/>
          </a:prstGeom>
          <a:noFill/>
        </p:spPr>
        <p:txBody>
          <a:bodyPr wrap="none" rtlCol="0">
            <a:spAutoFit/>
          </a:bodyPr>
          <a:lstStyle/>
          <a:p>
            <a:r>
              <a:rPr lang="en-US" dirty="0"/>
              <a:t>CIPS Instructor</a:t>
            </a:r>
          </a:p>
        </p:txBody>
      </p:sp>
    </p:spTree>
    <p:extLst>
      <p:ext uri="{BB962C8B-B14F-4D97-AF65-F5344CB8AC3E}">
        <p14:creationId xmlns:p14="http://schemas.microsoft.com/office/powerpoint/2010/main" val="3430012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flipV="1">
            <a:off x="2863518" y="2845943"/>
            <a:ext cx="475584" cy="1273994"/>
          </a:xfrm>
        </p:spPr>
        <p:txBody>
          <a:bodyPr>
            <a:normAutofit/>
          </a:bodyPr>
          <a:lstStyle/>
          <a:p>
            <a:endParaRPr lang="en-US" dirty="0"/>
          </a:p>
        </p:txBody>
      </p:sp>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0" y="4710022"/>
            <a:ext cx="10948988" cy="1397479"/>
          </a:xfrm>
        </p:spPr>
        <p:txBody>
          <a:bodyPr>
            <a:noAutofit/>
          </a:bodyPr>
          <a:lstStyle/>
          <a:p>
            <a:r>
              <a:rPr lang="en-US" sz="2800" dirty="0"/>
              <a:t>                       “Hold” the world in your hands!</a:t>
            </a:r>
            <a:br>
              <a:rPr lang="en-US" sz="2800" dirty="0"/>
            </a:br>
            <a:r>
              <a:rPr lang="en-US" sz="2800" dirty="0"/>
              <a:t>            Feel free to contact me with any questions: </a:t>
            </a:r>
            <a:br>
              <a:rPr lang="en-US" sz="2800" dirty="0"/>
            </a:br>
            <a:r>
              <a:rPr lang="en-US" sz="2800" dirty="0"/>
              <a:t>   Christel Silver   561-929-5799  or  chs@silverhouses.com</a:t>
            </a:r>
          </a:p>
        </p:txBody>
      </p:sp>
      <p:pic>
        <p:nvPicPr>
          <p:cNvPr id="4" name="Picture 3">
            <a:extLst>
              <a:ext uri="{FF2B5EF4-FFF2-40B4-BE49-F238E27FC236}">
                <a16:creationId xmlns:a16="http://schemas.microsoft.com/office/drawing/2014/main" id="{ECE5A39A-C546-413E-818B-E787ABF6D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27" y="308087"/>
            <a:ext cx="4747150" cy="4371335"/>
          </a:xfrm>
          <a:prstGeom prst="rect">
            <a:avLst/>
          </a:prstGeom>
        </p:spPr>
      </p:pic>
      <p:sp>
        <p:nvSpPr>
          <p:cNvPr id="5" name="TextBox 4">
            <a:extLst>
              <a:ext uri="{FF2B5EF4-FFF2-40B4-BE49-F238E27FC236}">
                <a16:creationId xmlns:a16="http://schemas.microsoft.com/office/drawing/2014/main" id="{A9E97730-D9C6-445A-AEDB-7D61646FE143}"/>
              </a:ext>
            </a:extLst>
          </p:cNvPr>
          <p:cNvSpPr txBox="1"/>
          <p:nvPr/>
        </p:nvSpPr>
        <p:spPr>
          <a:xfrm>
            <a:off x="10127411" y="5589918"/>
            <a:ext cx="1677117" cy="369332"/>
          </a:xfrm>
          <a:prstGeom prst="rect">
            <a:avLst/>
          </a:prstGeom>
          <a:noFill/>
        </p:spPr>
        <p:txBody>
          <a:bodyPr wrap="square" rtlCol="0">
            <a:spAutoFit/>
          </a:bodyPr>
          <a:lstStyle/>
          <a:p>
            <a:r>
              <a:rPr lang="en-US" dirty="0"/>
              <a:t>CIPS Instructor</a:t>
            </a:r>
          </a:p>
        </p:txBody>
      </p:sp>
      <p:pic>
        <p:nvPicPr>
          <p:cNvPr id="7" name="Picture 6">
            <a:extLst>
              <a:ext uri="{FF2B5EF4-FFF2-40B4-BE49-F238E27FC236}">
                <a16:creationId xmlns:a16="http://schemas.microsoft.com/office/drawing/2014/main" id="{E3F651FE-80C3-418C-B2E9-DEE9B8CBF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533" y="308087"/>
            <a:ext cx="4278027" cy="4278027"/>
          </a:xfrm>
          <a:prstGeom prst="rect">
            <a:avLst/>
          </a:prstGeom>
        </p:spPr>
      </p:pic>
    </p:spTree>
    <p:extLst>
      <p:ext uri="{BB962C8B-B14F-4D97-AF65-F5344CB8AC3E}">
        <p14:creationId xmlns:p14="http://schemas.microsoft.com/office/powerpoint/2010/main" val="352897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a:off x="1524000" y="3684028"/>
            <a:ext cx="7222958" cy="1573772"/>
          </a:xfrm>
        </p:spPr>
        <p:txBody>
          <a:bodyPr/>
          <a:lstStyle/>
          <a:p>
            <a:endParaRPr lang="en-US" dirty="0"/>
          </a:p>
        </p:txBody>
      </p:sp>
      <p:pic>
        <p:nvPicPr>
          <p:cNvPr id="4" name="Picture 3">
            <a:extLst>
              <a:ext uri="{FF2B5EF4-FFF2-40B4-BE49-F238E27FC236}">
                <a16:creationId xmlns:a16="http://schemas.microsoft.com/office/drawing/2014/main" id="{7D2287CB-69ED-4F33-ACBF-C2C7687C63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367" y="1600200"/>
            <a:ext cx="9431824" cy="4682377"/>
          </a:xfrm>
          <a:prstGeom prst="rect">
            <a:avLst/>
          </a:prstGeom>
        </p:spPr>
      </p:pic>
      <p:sp>
        <p:nvSpPr>
          <p:cNvPr id="5" name="Rectangle 4">
            <a:extLst>
              <a:ext uri="{FF2B5EF4-FFF2-40B4-BE49-F238E27FC236}">
                <a16:creationId xmlns:a16="http://schemas.microsoft.com/office/drawing/2014/main" id="{ED7A7455-4AE5-42A5-B790-BCD64BA60268}"/>
              </a:ext>
            </a:extLst>
          </p:cNvPr>
          <p:cNvSpPr/>
          <p:nvPr/>
        </p:nvSpPr>
        <p:spPr>
          <a:xfrm>
            <a:off x="622098" y="348917"/>
            <a:ext cx="9695093" cy="1077218"/>
          </a:xfrm>
          <a:prstGeom prst="rect">
            <a:avLst/>
          </a:prstGeom>
        </p:spPr>
        <p:txBody>
          <a:bodyPr wrap="square">
            <a:spAutoFit/>
          </a:bodyPr>
          <a:lstStyle/>
          <a:p>
            <a:r>
              <a:rPr lang="en-US" sz="3200" dirty="0"/>
              <a:t>You can sell to the whole world:</a:t>
            </a:r>
          </a:p>
          <a:p>
            <a:r>
              <a:rPr lang="en-US" sz="3200" dirty="0"/>
              <a:t>          but you cannot be a specialist for every country!</a:t>
            </a:r>
          </a:p>
        </p:txBody>
      </p:sp>
      <p:sp>
        <p:nvSpPr>
          <p:cNvPr id="6" name="Rectangle 5">
            <a:extLst>
              <a:ext uri="{FF2B5EF4-FFF2-40B4-BE49-F238E27FC236}">
                <a16:creationId xmlns:a16="http://schemas.microsoft.com/office/drawing/2014/main" id="{2A4B7BBA-7347-4599-A5EF-4BB6CB01A321}"/>
              </a:ext>
            </a:extLst>
          </p:cNvPr>
          <p:cNvSpPr/>
          <p:nvPr/>
        </p:nvSpPr>
        <p:spPr>
          <a:xfrm flipH="1" flipV="1">
            <a:off x="5381897" y="4444663"/>
            <a:ext cx="1645920" cy="369332"/>
          </a:xfrm>
          <a:prstGeom prst="rect">
            <a:avLst/>
          </a:prstGeom>
        </p:spPr>
        <p:txBody>
          <a:bodyPr wrap="square">
            <a:spAutoFit/>
          </a:bodyPr>
          <a:lstStyle/>
          <a:p>
            <a:r>
              <a:rPr lang="en-US" dirty="0"/>
              <a:t> </a:t>
            </a:r>
          </a:p>
        </p:txBody>
      </p:sp>
      <p:sp>
        <p:nvSpPr>
          <p:cNvPr id="7" name="Rectangle 6">
            <a:extLst>
              <a:ext uri="{FF2B5EF4-FFF2-40B4-BE49-F238E27FC236}">
                <a16:creationId xmlns:a16="http://schemas.microsoft.com/office/drawing/2014/main" id="{C9FF618A-B05E-4512-8108-8D47E5D352FE}"/>
              </a:ext>
            </a:extLst>
          </p:cNvPr>
          <p:cNvSpPr/>
          <p:nvPr/>
        </p:nvSpPr>
        <p:spPr>
          <a:xfrm>
            <a:off x="10317191" y="5257800"/>
            <a:ext cx="1796637" cy="369332"/>
          </a:xfrm>
          <a:prstGeom prst="rect">
            <a:avLst/>
          </a:prstGeom>
        </p:spPr>
        <p:txBody>
          <a:bodyPr wrap="square">
            <a:spAutoFit/>
          </a:bodyPr>
          <a:lstStyle/>
          <a:p>
            <a:r>
              <a:rPr lang="en-US" dirty="0"/>
              <a:t>CIPS Instructor</a:t>
            </a:r>
          </a:p>
        </p:txBody>
      </p:sp>
    </p:spTree>
    <p:extLst>
      <p:ext uri="{BB962C8B-B14F-4D97-AF65-F5344CB8AC3E}">
        <p14:creationId xmlns:p14="http://schemas.microsoft.com/office/powerpoint/2010/main" val="251328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p:txBody>
          <a:bodyPr/>
          <a:lstStyle/>
          <a:p>
            <a:endParaRPr lang="en-US"/>
          </a:p>
        </p:txBody>
      </p:sp>
      <p:pic>
        <p:nvPicPr>
          <p:cNvPr id="4" name="Content Placeholder 3">
            <a:extLst>
              <a:ext uri="{FF2B5EF4-FFF2-40B4-BE49-F238E27FC236}">
                <a16:creationId xmlns:a16="http://schemas.microsoft.com/office/drawing/2014/main" id="{877097AE-552C-4D01-B23C-3705F723E0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768" y="483515"/>
            <a:ext cx="10440419" cy="5312280"/>
          </a:xfrm>
          <a:prstGeom prst="rect">
            <a:avLst/>
          </a:prstGeom>
        </p:spPr>
      </p:pic>
      <p:sp>
        <p:nvSpPr>
          <p:cNvPr id="6" name="TextBox 5">
            <a:extLst>
              <a:ext uri="{FF2B5EF4-FFF2-40B4-BE49-F238E27FC236}">
                <a16:creationId xmlns:a16="http://schemas.microsoft.com/office/drawing/2014/main" id="{66993E87-8973-4FAA-8C8A-2FC2C598C91D}"/>
              </a:ext>
            </a:extLst>
          </p:cNvPr>
          <p:cNvSpPr txBox="1"/>
          <p:nvPr/>
        </p:nvSpPr>
        <p:spPr>
          <a:xfrm>
            <a:off x="9418320" y="5795795"/>
            <a:ext cx="2572397" cy="369332"/>
          </a:xfrm>
          <a:prstGeom prst="rect">
            <a:avLst/>
          </a:prstGeom>
          <a:noFill/>
        </p:spPr>
        <p:txBody>
          <a:bodyPr wrap="square" rtlCol="0">
            <a:spAutoFit/>
          </a:bodyPr>
          <a:lstStyle/>
          <a:p>
            <a:r>
              <a:rPr lang="en-US" dirty="0"/>
              <a:t>CIPS Instructor</a:t>
            </a:r>
          </a:p>
        </p:txBody>
      </p:sp>
    </p:spTree>
    <p:extLst>
      <p:ext uri="{BB962C8B-B14F-4D97-AF65-F5344CB8AC3E}">
        <p14:creationId xmlns:p14="http://schemas.microsoft.com/office/powerpoint/2010/main" val="384233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a:off x="4511842" y="3602038"/>
            <a:ext cx="4247147" cy="1330909"/>
          </a:xfrm>
        </p:spPr>
        <p:txBody>
          <a:bodyPr/>
          <a:lstStyle/>
          <a:p>
            <a:endParaRPr lang="en-US" dirty="0"/>
          </a:p>
        </p:txBody>
      </p:sp>
      <p:pic>
        <p:nvPicPr>
          <p:cNvPr id="5" name="Picture 4">
            <a:extLst>
              <a:ext uri="{FF2B5EF4-FFF2-40B4-BE49-F238E27FC236}">
                <a16:creationId xmlns:a16="http://schemas.microsoft.com/office/drawing/2014/main" id="{1749FE05-9966-4170-B88C-55542C6A7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664" y="529943"/>
            <a:ext cx="5702968" cy="5452037"/>
          </a:xfrm>
          <a:prstGeom prst="rect">
            <a:avLst/>
          </a:prstGeom>
        </p:spPr>
      </p:pic>
      <p:pic>
        <p:nvPicPr>
          <p:cNvPr id="7" name="Picture 6">
            <a:extLst>
              <a:ext uri="{FF2B5EF4-FFF2-40B4-BE49-F238E27FC236}">
                <a16:creationId xmlns:a16="http://schemas.microsoft.com/office/drawing/2014/main" id="{1D1C0DEC-BE72-47ED-8A7C-4AF5BE46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2" y="2654503"/>
            <a:ext cx="3400927" cy="1637812"/>
          </a:xfrm>
          <a:prstGeom prst="rect">
            <a:avLst/>
          </a:prstGeom>
        </p:spPr>
      </p:pic>
      <p:sp>
        <p:nvSpPr>
          <p:cNvPr id="4" name="TextBox 3">
            <a:extLst>
              <a:ext uri="{FF2B5EF4-FFF2-40B4-BE49-F238E27FC236}">
                <a16:creationId xmlns:a16="http://schemas.microsoft.com/office/drawing/2014/main" id="{88DBE579-6E2D-4138-8D18-8E4037B879CF}"/>
              </a:ext>
            </a:extLst>
          </p:cNvPr>
          <p:cNvSpPr txBox="1"/>
          <p:nvPr/>
        </p:nvSpPr>
        <p:spPr>
          <a:xfrm>
            <a:off x="10299940" y="5762445"/>
            <a:ext cx="1896474" cy="369332"/>
          </a:xfrm>
          <a:prstGeom prst="rect">
            <a:avLst/>
          </a:prstGeom>
          <a:noFill/>
        </p:spPr>
        <p:txBody>
          <a:bodyPr wrap="square" rtlCol="0">
            <a:spAutoFit/>
          </a:bodyPr>
          <a:lstStyle/>
          <a:p>
            <a:r>
              <a:rPr lang="en-US" dirty="0"/>
              <a:t>CIPS Instructor</a:t>
            </a:r>
          </a:p>
        </p:txBody>
      </p:sp>
    </p:spTree>
    <p:extLst>
      <p:ext uri="{BB962C8B-B14F-4D97-AF65-F5344CB8AC3E}">
        <p14:creationId xmlns:p14="http://schemas.microsoft.com/office/powerpoint/2010/main" val="379843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0" y="359596"/>
            <a:ext cx="9790113" cy="1099334"/>
          </a:xfrm>
        </p:spPr>
        <p:txBody>
          <a:bodyPr/>
          <a:lstStyle/>
          <a:p>
            <a:r>
              <a:rPr lang="en-US" dirty="0"/>
              <a:t>Where do you find international clients?</a:t>
            </a:r>
          </a:p>
        </p:txBody>
      </p:sp>
      <p:pic>
        <p:nvPicPr>
          <p:cNvPr id="5" name="Picture 4">
            <a:extLst>
              <a:ext uri="{FF2B5EF4-FFF2-40B4-BE49-F238E27FC236}">
                <a16:creationId xmlns:a16="http://schemas.microsoft.com/office/drawing/2014/main" id="{112BDBB2-0D89-4DF2-A867-9C8CE9C5D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165" y="2033588"/>
            <a:ext cx="9124950" cy="5038725"/>
          </a:xfrm>
          <a:prstGeom prst="rect">
            <a:avLst/>
          </a:prstGeom>
        </p:spPr>
      </p:pic>
      <p:sp>
        <p:nvSpPr>
          <p:cNvPr id="3" name="TextBox 2">
            <a:extLst>
              <a:ext uri="{FF2B5EF4-FFF2-40B4-BE49-F238E27FC236}">
                <a16:creationId xmlns:a16="http://schemas.microsoft.com/office/drawing/2014/main" id="{508C1F32-4745-4D14-B6BA-F4D232737DC4}"/>
              </a:ext>
            </a:extLst>
          </p:cNvPr>
          <p:cNvSpPr txBox="1"/>
          <p:nvPr/>
        </p:nvSpPr>
        <p:spPr>
          <a:xfrm>
            <a:off x="9810207" y="5624423"/>
            <a:ext cx="1887212" cy="369332"/>
          </a:xfrm>
          <a:prstGeom prst="rect">
            <a:avLst/>
          </a:prstGeom>
          <a:noFill/>
        </p:spPr>
        <p:txBody>
          <a:bodyPr wrap="square" rtlCol="0">
            <a:spAutoFit/>
          </a:bodyPr>
          <a:lstStyle/>
          <a:p>
            <a:r>
              <a:rPr lang="en-US" dirty="0"/>
              <a:t>CIPS Instructor</a:t>
            </a:r>
          </a:p>
        </p:txBody>
      </p:sp>
    </p:spTree>
    <p:extLst>
      <p:ext uri="{BB962C8B-B14F-4D97-AF65-F5344CB8AC3E}">
        <p14:creationId xmlns:p14="http://schemas.microsoft.com/office/powerpoint/2010/main" val="3507670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31BDFF-C5DB-447F-8E32-75D287B4D1EB}"/>
              </a:ext>
            </a:extLst>
          </p:cNvPr>
          <p:cNvSpPr/>
          <p:nvPr/>
        </p:nvSpPr>
        <p:spPr>
          <a:xfrm rot="10800000" flipV="1">
            <a:off x="9713342" y="5141805"/>
            <a:ext cx="3761118" cy="369332"/>
          </a:xfrm>
          <a:prstGeom prst="rect">
            <a:avLst/>
          </a:prstGeom>
        </p:spPr>
        <p:txBody>
          <a:bodyPr wrap="square">
            <a:spAutoFit/>
          </a:bodyPr>
          <a:lstStyle/>
          <a:p>
            <a:r>
              <a:rPr lang="en-US" dirty="0"/>
              <a:t>CIPS Instructor</a:t>
            </a:r>
          </a:p>
        </p:txBody>
      </p:sp>
      <p:pic>
        <p:nvPicPr>
          <p:cNvPr id="4" name="Picture 3">
            <a:extLst>
              <a:ext uri="{FF2B5EF4-FFF2-40B4-BE49-F238E27FC236}">
                <a16:creationId xmlns:a16="http://schemas.microsoft.com/office/drawing/2014/main" id="{643D714D-E484-49A5-80D1-1323C5035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892" y="3877379"/>
            <a:ext cx="4514850" cy="704850"/>
          </a:xfrm>
          <a:prstGeom prst="rect">
            <a:avLst/>
          </a:prstGeom>
        </p:spPr>
      </p:pic>
      <p:pic>
        <p:nvPicPr>
          <p:cNvPr id="7" name="Picture 6">
            <a:extLst>
              <a:ext uri="{FF2B5EF4-FFF2-40B4-BE49-F238E27FC236}">
                <a16:creationId xmlns:a16="http://schemas.microsoft.com/office/drawing/2014/main" id="{3BD046AA-8402-49E4-A4B7-E6B9C9303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552" y="733022"/>
            <a:ext cx="7137778" cy="1687988"/>
          </a:xfrm>
          <a:prstGeom prst="rect">
            <a:avLst/>
          </a:prstGeom>
        </p:spPr>
      </p:pic>
      <p:pic>
        <p:nvPicPr>
          <p:cNvPr id="10" name="Picture 9">
            <a:extLst>
              <a:ext uri="{FF2B5EF4-FFF2-40B4-BE49-F238E27FC236}">
                <a16:creationId xmlns:a16="http://schemas.microsoft.com/office/drawing/2014/main" id="{2DBB3FC3-80E0-4692-9709-11B38A23A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779" y="3202526"/>
            <a:ext cx="4102609" cy="1917517"/>
          </a:xfrm>
          <a:prstGeom prst="rect">
            <a:avLst/>
          </a:prstGeom>
        </p:spPr>
      </p:pic>
    </p:spTree>
    <p:extLst>
      <p:ext uri="{BB962C8B-B14F-4D97-AF65-F5344CB8AC3E}">
        <p14:creationId xmlns:p14="http://schemas.microsoft.com/office/powerpoint/2010/main" val="110384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9C56DB-18C7-4F5C-959A-A02422EE6A32}"/>
              </a:ext>
            </a:extLst>
          </p:cNvPr>
          <p:cNvSpPr>
            <a:spLocks noGrp="1"/>
          </p:cNvSpPr>
          <p:nvPr>
            <p:ph type="subTitle" idx="1"/>
          </p:nvPr>
        </p:nvSpPr>
        <p:spPr>
          <a:xfrm>
            <a:off x="7652084" y="3602038"/>
            <a:ext cx="1167063" cy="1150436"/>
          </a:xfrm>
        </p:spPr>
        <p:txBody>
          <a:bodyPr/>
          <a:lstStyle/>
          <a:p>
            <a:endParaRPr lang="en-US"/>
          </a:p>
        </p:txBody>
      </p:sp>
      <p:sp>
        <p:nvSpPr>
          <p:cNvPr id="2" name="Title 1">
            <a:extLst>
              <a:ext uri="{FF2B5EF4-FFF2-40B4-BE49-F238E27FC236}">
                <a16:creationId xmlns:a16="http://schemas.microsoft.com/office/drawing/2014/main" id="{CD61EF92-806B-4AE4-9377-734DD1E7C7E3}"/>
              </a:ext>
            </a:extLst>
          </p:cNvPr>
          <p:cNvSpPr>
            <a:spLocks noGrp="1"/>
          </p:cNvSpPr>
          <p:nvPr>
            <p:ph type="ctrTitle" idx="4294967295"/>
          </p:nvPr>
        </p:nvSpPr>
        <p:spPr>
          <a:xfrm>
            <a:off x="863029" y="1122363"/>
            <a:ext cx="11328971" cy="1019175"/>
          </a:xfrm>
        </p:spPr>
        <p:txBody>
          <a:bodyPr>
            <a:normAutofit/>
          </a:bodyPr>
          <a:lstStyle/>
          <a:p>
            <a:r>
              <a:rPr lang="en-US" dirty="0"/>
              <a:t>Do you have a favorite country for vacations?</a:t>
            </a:r>
          </a:p>
        </p:txBody>
      </p:sp>
      <p:pic>
        <p:nvPicPr>
          <p:cNvPr id="4" name="Picture 3">
            <a:extLst>
              <a:ext uri="{FF2B5EF4-FFF2-40B4-BE49-F238E27FC236}">
                <a16:creationId xmlns:a16="http://schemas.microsoft.com/office/drawing/2014/main" id="{2FF9FCEC-0F5A-4302-B102-7A9A619B4E0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00955" y="1587766"/>
            <a:ext cx="5795461" cy="4947235"/>
          </a:xfrm>
          <a:prstGeom prst="rect">
            <a:avLst/>
          </a:prstGeom>
        </p:spPr>
      </p:pic>
      <p:sp>
        <p:nvSpPr>
          <p:cNvPr id="5" name="TextBox 4">
            <a:extLst>
              <a:ext uri="{FF2B5EF4-FFF2-40B4-BE49-F238E27FC236}">
                <a16:creationId xmlns:a16="http://schemas.microsoft.com/office/drawing/2014/main" id="{D7212130-47BE-401A-9A98-EF9374FD095F}"/>
              </a:ext>
            </a:extLst>
          </p:cNvPr>
          <p:cNvSpPr txBox="1"/>
          <p:nvPr/>
        </p:nvSpPr>
        <p:spPr>
          <a:xfrm>
            <a:off x="10162903" y="5735637"/>
            <a:ext cx="1655286" cy="369332"/>
          </a:xfrm>
          <a:prstGeom prst="rect">
            <a:avLst/>
          </a:prstGeom>
          <a:noFill/>
        </p:spPr>
        <p:txBody>
          <a:bodyPr wrap="square" rtlCol="0">
            <a:spAutoFit/>
          </a:bodyPr>
          <a:lstStyle/>
          <a:p>
            <a:r>
              <a:rPr lang="en-US" dirty="0"/>
              <a:t>CIPS Instructor</a:t>
            </a:r>
          </a:p>
        </p:txBody>
      </p:sp>
    </p:spTree>
    <p:extLst>
      <p:ext uri="{BB962C8B-B14F-4D97-AF65-F5344CB8AC3E}">
        <p14:creationId xmlns:p14="http://schemas.microsoft.com/office/powerpoint/2010/main" val="798958852"/>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Widescreen</PresentationFormat>
  <Paragraphs>126</Paragraphs>
  <Slides>35</Slides>
  <Notes>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35</vt:i4>
      </vt:variant>
    </vt:vector>
  </HeadingPairs>
  <TitlesOfParts>
    <vt:vector size="53" baseType="lpstr">
      <vt:lpstr>NSimSun</vt:lpstr>
      <vt:lpstr>Aharoni</vt:lpstr>
      <vt:lpstr>Arial</vt:lpstr>
      <vt:lpstr>Bradley Hand ITC</vt:lpstr>
      <vt:lpstr>Calibri</vt:lpstr>
      <vt:lpstr>Calibri Light</vt:lpstr>
      <vt:lpstr>Gill Sans MT</vt:lpstr>
      <vt:lpstr>Helvetica</vt:lpstr>
      <vt:lpstr>Lucida Handwriting</vt:lpstr>
      <vt:lpstr>Neufile Grotesk</vt:lpstr>
      <vt:lpstr>Open Sans</vt:lpstr>
      <vt:lpstr>ProximaNovaBold</vt:lpstr>
      <vt:lpstr>ProximaNovaRegular</vt:lpstr>
      <vt:lpstr>Roboto</vt:lpstr>
      <vt:lpstr>2_Custom Design</vt:lpstr>
      <vt:lpstr>1_Custom Design</vt:lpstr>
      <vt:lpstr>Custom Design</vt:lpstr>
      <vt:lpstr>Gallery</vt:lpstr>
      <vt:lpstr>PowerPoint Presentation</vt:lpstr>
      <vt:lpstr>GeRmany </vt:lpstr>
      <vt:lpstr>In this difficult time you should get educated, make plans to become a Global Realtor® - but do not forget to stay healthy!  Let’s START!  </vt:lpstr>
      <vt:lpstr>PowerPoint Presentation</vt:lpstr>
      <vt:lpstr>PowerPoint Presentation</vt:lpstr>
      <vt:lpstr>PowerPoint Presentation</vt:lpstr>
      <vt:lpstr>Where do you find international clients?</vt:lpstr>
      <vt:lpstr>PowerPoint Presentation</vt:lpstr>
      <vt:lpstr>Do you have a favorite country for vacations?</vt:lpstr>
      <vt:lpstr>Time to join  an International Club in your neighborhood!</vt:lpstr>
      <vt:lpstr>You do not need to speak a foreign language, no but…. Surround yourself with CPA, Attorney, Inspector, Banker, who speak the language of your foreign client!</vt:lpstr>
      <vt:lpstr> International clients want international expertise If you are going to compete in the global luxury market, you must also be familiar with not only what is happening domestically, but what is happening internationally. </vt:lpstr>
      <vt:lpstr>PowerPoint Presentation</vt:lpstr>
      <vt:lpstr>PowerPoint Presentation</vt:lpstr>
      <vt:lpstr>  Withholdings!   Estate Tax  40%!</vt:lpstr>
      <vt:lpstr>…or join an International Organization:</vt:lpstr>
      <vt:lpstr>Travel to Real Estate Meetings: </vt:lpstr>
      <vt:lpstr>PowerPoint Presentation</vt:lpstr>
      <vt:lpstr>PowerPoint Presentation</vt:lpstr>
      <vt:lpstr> Learn about the cultural differences!</vt:lpstr>
      <vt:lpstr>https://www.nar.realtor/global-perspectives/building-bridges</vt:lpstr>
      <vt:lpstr>Instantly align yourself with the best in international real estate by earning the CIPS designation.   CIPS designees are connected to an influential network of over 3,500 professionals who turn to each other first when looking for referral partners.</vt:lpstr>
      <vt:lpstr>BENEFITS?</vt:lpstr>
      <vt:lpstr>PowerPoint Presentation</vt:lpstr>
      <vt:lpstr>             European EUROPEan        Union              Union</vt:lpstr>
      <vt:lpstr>PowerPoint Presentation</vt:lpstr>
      <vt:lpstr>PowerPoint Presentation</vt:lpstr>
      <vt:lpstr>PowerPoint Presentation</vt:lpstr>
      <vt:lpstr>PowerPoint Presentation</vt:lpstr>
      <vt:lpstr>Rent vs Own </vt:lpstr>
      <vt:lpstr>Update dur</vt:lpstr>
      <vt:lpstr>Update during Covid-19</vt:lpstr>
      <vt:lpstr>Effective Date December 23, 2020</vt:lpstr>
      <vt:lpstr>PowerPoint Presentation</vt:lpstr>
      <vt:lpstr>                       “Hold” the world in your hands!             Feel free to contact me with any questions:     Christel Silver   561-929-5799  or  chs@silverhouses.com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Christel Silver</dc:creator>
  <cp:lastModifiedBy>Melissa Bognaski</cp:lastModifiedBy>
  <cp:revision>100</cp:revision>
  <dcterms:created xsi:type="dcterms:W3CDTF">2020-04-02T19:58:08Z</dcterms:created>
  <dcterms:modified xsi:type="dcterms:W3CDTF">2020-10-27T17:00:43Z</dcterms:modified>
</cp:coreProperties>
</file>