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90" r:id="rId2"/>
    <p:sldMasterId id="2147483753" r:id="rId3"/>
    <p:sldMasterId id="2147483770" r:id="rId4"/>
    <p:sldMasterId id="2147483784" r:id="rId5"/>
    <p:sldMasterId id="2147483812" r:id="rId6"/>
    <p:sldMasterId id="2147483798" r:id="rId7"/>
    <p:sldMasterId id="2147483741" r:id="rId8"/>
    <p:sldMasterId id="2147483701" r:id="rId9"/>
    <p:sldMasterId id="2147483733" r:id="rId10"/>
  </p:sldMasterIdLst>
  <p:notesMasterIdLst>
    <p:notesMasterId r:id="rId44"/>
  </p:notesMasterIdLst>
  <p:handoutMasterIdLst>
    <p:handoutMasterId r:id="rId45"/>
  </p:handoutMasterIdLst>
  <p:sldIdLst>
    <p:sldId id="552" r:id="rId11"/>
    <p:sldId id="521" r:id="rId12"/>
    <p:sldId id="509" r:id="rId13"/>
    <p:sldId id="450" r:id="rId14"/>
    <p:sldId id="498" r:id="rId15"/>
    <p:sldId id="476" r:id="rId16"/>
    <p:sldId id="525" r:id="rId17"/>
    <p:sldId id="526" r:id="rId18"/>
    <p:sldId id="554" r:id="rId19"/>
    <p:sldId id="556" r:id="rId20"/>
    <p:sldId id="529" r:id="rId21"/>
    <p:sldId id="530" r:id="rId22"/>
    <p:sldId id="531" r:id="rId23"/>
    <p:sldId id="557" r:id="rId24"/>
    <p:sldId id="535" r:id="rId25"/>
    <p:sldId id="533" r:id="rId26"/>
    <p:sldId id="558" r:id="rId27"/>
    <p:sldId id="537" r:id="rId28"/>
    <p:sldId id="539" r:id="rId29"/>
    <p:sldId id="540" r:id="rId30"/>
    <p:sldId id="541" r:id="rId31"/>
    <p:sldId id="542" r:id="rId32"/>
    <p:sldId id="559" r:id="rId33"/>
    <p:sldId id="544" r:id="rId34"/>
    <p:sldId id="560" r:id="rId35"/>
    <p:sldId id="561" r:id="rId36"/>
    <p:sldId id="547" r:id="rId37"/>
    <p:sldId id="548" r:id="rId38"/>
    <p:sldId id="549" r:id="rId39"/>
    <p:sldId id="566" r:id="rId40"/>
    <p:sldId id="550" r:id="rId41"/>
    <p:sldId id="562" r:id="rId42"/>
    <p:sldId id="565" r:id="rId4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4">
          <p15:clr>
            <a:srgbClr val="A4A3A4"/>
          </p15:clr>
        </p15:guide>
        <p15:guide id="2" pos="19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09347A"/>
    <a:srgbClr val="175C92"/>
    <a:srgbClr val="86754D"/>
    <a:srgbClr val="0C3B60"/>
    <a:srgbClr val="004985"/>
    <a:srgbClr val="003764"/>
    <a:srgbClr val="9E1D23"/>
    <a:srgbClr val="ACAFB2"/>
    <a:srgbClr val="06357A"/>
    <a:srgbClr val="1C3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7" autoAdjust="0"/>
    <p:restoredTop sz="97444" autoAdjust="0"/>
  </p:normalViewPr>
  <p:slideViewPr>
    <p:cSldViewPr snapToGrid="0">
      <p:cViewPr varScale="1">
        <p:scale>
          <a:sx n="93" d="100"/>
          <a:sy n="93" d="100"/>
        </p:scale>
        <p:origin x="66" y="102"/>
      </p:cViewPr>
      <p:guideLst>
        <p:guide orient="horz" pos="744"/>
        <p:guide pos="1972"/>
      </p:guideLst>
    </p:cSldViewPr>
  </p:slideViewPr>
  <p:outlineViewPr>
    <p:cViewPr>
      <p:scale>
        <a:sx n="33" d="100"/>
        <a:sy n="33" d="100"/>
      </p:scale>
      <p:origin x="0" y="7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5196"/>
    </p:cViewPr>
  </p:sorterViewPr>
  <p:notesViewPr>
    <p:cSldViewPr snapToGrid="0">
      <p:cViewPr varScale="1">
        <p:scale>
          <a:sx n="160" d="100"/>
          <a:sy n="160" d="100"/>
        </p:scale>
        <p:origin x="53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/>
          <a:lstStyle>
            <a:lvl1pPr algn="l">
              <a:defRPr sz="1200"/>
            </a:lvl1pPr>
          </a:lstStyle>
          <a:p>
            <a:r>
              <a:rPr lang="en-US"/>
              <a:t>Presentation by David A. Altro of ALTRO LLP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/>
          <a:lstStyle>
            <a:lvl1pPr algn="r">
              <a:defRPr sz="1200"/>
            </a:lvl1pPr>
          </a:lstStyle>
          <a:p>
            <a:r>
              <a:rPr lang="en-CA"/>
              <a:t>21/11/2017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 anchor="b"/>
          <a:lstStyle>
            <a:lvl1pPr algn="r">
              <a:defRPr sz="1200"/>
            </a:lvl1pPr>
          </a:lstStyle>
          <a:p>
            <a:fld id="{FBB72585-D72D-1B4F-A036-3E9560461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634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/>
          <a:lstStyle>
            <a:lvl1pPr algn="l">
              <a:defRPr sz="1200"/>
            </a:lvl1pPr>
          </a:lstStyle>
          <a:p>
            <a:r>
              <a:rPr lang="en-US"/>
              <a:t>Presentation by David A. Altro of ALTRO LLP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/>
          <a:lstStyle>
            <a:lvl1pPr algn="r">
              <a:defRPr sz="1200"/>
            </a:lvl1pPr>
          </a:lstStyle>
          <a:p>
            <a:r>
              <a:rPr lang="en-CA"/>
              <a:t>21/11/2017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01" tIns="48251" rIns="96501" bIns="482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501" tIns="48251" rIns="96501" bIns="48251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501" tIns="48251" rIns="96501" bIns="48251" rtlCol="0" anchor="b"/>
          <a:lstStyle>
            <a:lvl1pPr algn="r">
              <a:defRPr sz="1200"/>
            </a:lvl1pPr>
          </a:lstStyle>
          <a:p>
            <a:fld id="{E1886991-45B5-7849-8F86-B83618ED0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139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457200" y="1756833"/>
            <a:ext cx="8229600" cy="4369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marL="1143000" lvl="2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Third level</a:t>
            </a:r>
          </a:p>
          <a:p>
            <a:pPr marL="1600200" lvl="3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Fourth level</a:t>
            </a:r>
          </a:p>
          <a:p>
            <a:pPr marL="2057400" lvl="4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1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57467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0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85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3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12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00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78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7586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6326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a_ppt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552450" y="1756833"/>
            <a:ext cx="8134350" cy="4369330"/>
          </a:xfrm>
          <a:prstGeom prst="rect">
            <a:avLst/>
          </a:prstGeom>
        </p:spPr>
        <p:txBody>
          <a:bodyPr l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marL="1143000" lvl="2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Third level</a:t>
            </a:r>
          </a:p>
          <a:p>
            <a:pPr marL="1600200" lvl="3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Fourth level</a:t>
            </a:r>
          </a:p>
          <a:p>
            <a:pPr marL="2057400" lvl="4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65250"/>
            <a:ext cx="2057400" cy="4760913"/>
          </a:xfrm>
          <a:prstGeom prst="rect">
            <a:avLst/>
          </a:prstGeom>
        </p:spPr>
        <p:txBody>
          <a:bodyPr vert="eaVert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5250"/>
            <a:ext cx="6019800" cy="47609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6755" y="98108"/>
            <a:ext cx="6443133" cy="82899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833"/>
            <a:ext cx="9144000" cy="43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i="1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34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150" y="1600200"/>
            <a:ext cx="8064500" cy="4525963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150" y="1441450"/>
            <a:ext cx="8064500" cy="23050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58800" y="3892550"/>
            <a:ext cx="8064500" cy="23050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8905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527050" y="128905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648200" y="387350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27050" y="387350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4040188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11175E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400"/>
            </a:lvl1pPr>
            <a:lvl2pPr marL="742950" indent="-285750">
              <a:buClr>
                <a:srgbClr val="231E5F"/>
              </a:buClr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578350" y="1333500"/>
            <a:ext cx="4040188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11175E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57835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400"/>
            </a:lvl1pPr>
            <a:lvl2pPr marL="742950" indent="-285750">
              <a:buClr>
                <a:srgbClr val="231E5F"/>
              </a:buClr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a_ppt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52450" y="1756833"/>
            <a:ext cx="8134350" cy="4369330"/>
          </a:xfrm>
          <a:prstGeom prst="rect">
            <a:avLst/>
          </a:prstGeom>
        </p:spPr>
        <p:txBody>
          <a:bodyPr l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E1D23"/>
              </a:buClr>
              <a:buFont typeface="Lucida Grande"/>
              <a:buChar char="›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marL="1143000" lvl="2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Third level</a:t>
            </a:r>
          </a:p>
          <a:p>
            <a:pPr marL="1600200" lvl="3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Fourth level</a:t>
            </a:r>
          </a:p>
          <a:p>
            <a:pPr marL="2057400" lvl="4" indent="-228600">
              <a:buClr>
                <a:srgbClr val="231E5F"/>
              </a:buClr>
              <a:buFont typeface="Arial"/>
              <a:buChar char="•"/>
            </a:pPr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150" y="1600200"/>
            <a:ext cx="8064500" cy="4525963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150" y="1441450"/>
            <a:ext cx="8064500" cy="23050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58800" y="3892550"/>
            <a:ext cx="8064500" cy="23050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/>
            </a:lvl1pPr>
            <a:lvl2pPr marL="742950" indent="-285750">
              <a:buClr>
                <a:srgbClr val="231E5F"/>
              </a:buClr>
              <a:buFont typeface="Arial"/>
              <a:buChar char="•"/>
              <a:defRPr/>
            </a:lvl2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7426"/>
            <a:ext cx="9144000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500" dirty="0">
                <a:solidFill>
                  <a:srgbClr val="06357A"/>
                </a:solidFill>
                <a:latin typeface="Georgia"/>
                <a:cs typeface="Georgia"/>
              </a:rPr>
              <a:t>1-800-370-4860 • </a:t>
            </a:r>
            <a:r>
              <a:rPr lang="it-IT" sz="2500" dirty="0" err="1">
                <a:solidFill>
                  <a:srgbClr val="06357A"/>
                </a:solidFill>
                <a:latin typeface="Georgia"/>
                <a:cs typeface="Georgia"/>
              </a:rPr>
              <a:t>www.altrolevy.com</a:t>
            </a:r>
            <a:endParaRPr lang="en-US" sz="2500" dirty="0">
              <a:solidFill>
                <a:srgbClr val="06357A"/>
              </a:solidFill>
              <a:latin typeface="Georgia"/>
              <a:cs typeface="Georg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8261"/>
            <a:ext cx="9144000" cy="6858000"/>
          </a:xfrm>
          <a:prstGeom prst="rect">
            <a:avLst/>
          </a:prstGeom>
          <a:solidFill>
            <a:srgbClr val="0C3B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36605"/>
          </a:xfrm>
          <a:prstGeom prst="rect">
            <a:avLst/>
          </a:pr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1" kern="1200" cap="all" baseline="0" dirty="0">
                <a:solidFill>
                  <a:srgbClr val="003764"/>
                </a:solidFill>
                <a:effectLst/>
                <a:latin typeface="Verdana" charset="0"/>
                <a:ea typeface="Baskerville Old Face" charset="0"/>
                <a:cs typeface="Baskerville Old Face" charset="0"/>
              </a:rPr>
              <a:t>Montréal / Toronto / Calgary / Vancouver / Ft. Lauderdale / Orlando / Naples / Phoenix / Palm Springs</a:t>
            </a:r>
            <a:endParaRPr lang="en-US" sz="1050" b="0" kern="1200" cap="all" baseline="0" dirty="0">
              <a:solidFill>
                <a:srgbClr val="003764"/>
              </a:solidFill>
              <a:effectLst/>
              <a:latin typeface="Verdana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/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8905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527050" y="128905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648200" y="387350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27050" y="3873501"/>
            <a:ext cx="4038600" cy="2355849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4040188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11175E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400"/>
            </a:lvl1pPr>
            <a:lvl2pPr marL="742950" indent="-285750">
              <a:buClr>
                <a:srgbClr val="231E5F"/>
              </a:buClr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578350" y="1333500"/>
            <a:ext cx="4040188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11175E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57835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1D23"/>
              </a:buClr>
              <a:buFont typeface="Lucida Grande"/>
              <a:buChar char="›"/>
              <a:defRPr sz="2400"/>
            </a:lvl1pPr>
            <a:lvl2pPr marL="742950" indent="-285750">
              <a:buClr>
                <a:srgbClr val="231E5F"/>
              </a:buClr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indent="-342900">
              <a:buClr>
                <a:srgbClr val="9E1D23"/>
              </a:buClr>
              <a:buFont typeface="Lucida Grande"/>
              <a:buChar char="›"/>
            </a:pPr>
            <a:r>
              <a:rPr lang="en-CA" b="1" i="0" dirty="0">
                <a:solidFill>
                  <a:srgbClr val="11175E"/>
                </a:solidFill>
                <a:latin typeface="Helvetica"/>
                <a:cs typeface="Helvetica"/>
              </a:rPr>
              <a:t>Level 1</a:t>
            </a:r>
          </a:p>
          <a:p>
            <a:pPr marL="742950" lvl="1" indent="-285750">
              <a:buClr>
                <a:srgbClr val="231E5F"/>
              </a:buClr>
              <a:buFont typeface="Arial"/>
              <a:buChar char="•"/>
            </a:pPr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52450" y="96838"/>
            <a:ext cx="8134350" cy="88106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1175E"/>
                </a:solidFill>
                <a:latin typeface="Helvetica"/>
                <a:cs typeface="Helvetica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03764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0"/>
          </p:nvPr>
        </p:nvSpPr>
        <p:spPr>
          <a:xfrm>
            <a:off x="468313" y="1412776"/>
            <a:ext cx="3959671" cy="2232024"/>
          </a:xfrm>
        </p:spPr>
        <p:txBody>
          <a:bodyPr/>
          <a:lstStyle>
            <a:lvl1pPr marL="288000" indent="-288000">
              <a:buClr>
                <a:srgbClr val="003764"/>
              </a:buClr>
              <a:buFont typeface="Arial" charset="0"/>
              <a:buChar char="•"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7" name="Table Placeholder 7"/>
          <p:cNvSpPr>
            <a:spLocks noGrp="1"/>
          </p:cNvSpPr>
          <p:nvPr>
            <p:ph type="tbl" sz="quarter" idx="12"/>
          </p:nvPr>
        </p:nvSpPr>
        <p:spPr>
          <a:xfrm>
            <a:off x="468313" y="3861048"/>
            <a:ext cx="3959671" cy="2232024"/>
          </a:xfrm>
        </p:spPr>
        <p:txBody>
          <a:bodyPr/>
          <a:lstStyle>
            <a:lvl1pPr marL="288000" indent="-288000">
              <a:buClr>
                <a:srgbClr val="003764"/>
              </a:buClr>
              <a:buFont typeface="Arial" charset="0"/>
              <a:buChar char="•"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733388" y="1412776"/>
            <a:ext cx="3959671" cy="2232024"/>
          </a:xfrm>
        </p:spPr>
        <p:txBody>
          <a:bodyPr/>
          <a:lstStyle>
            <a:lvl1pPr marL="288000" indent="-288000">
              <a:buClr>
                <a:srgbClr val="003764"/>
              </a:buClr>
              <a:buFont typeface="Arial" charset="0"/>
              <a:buChar char="•"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3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4733388" y="3861048"/>
            <a:ext cx="3959671" cy="2232024"/>
          </a:xfrm>
        </p:spPr>
        <p:txBody>
          <a:bodyPr/>
          <a:lstStyle>
            <a:lvl1pPr marL="288000" indent="-288000">
              <a:buClr>
                <a:srgbClr val="003764"/>
              </a:buClr>
              <a:buFont typeface="Arial" charset="0"/>
              <a:buChar char="•"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68313" y="5629908"/>
            <a:ext cx="8224837" cy="57606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7"/>
          <p:cNvSpPr>
            <a:spLocks noGrp="1"/>
          </p:cNvSpPr>
          <p:nvPr>
            <p:ph type="tbl" sz="quarter" idx="10"/>
          </p:nvPr>
        </p:nvSpPr>
        <p:spPr>
          <a:xfrm>
            <a:off x="468313" y="1412776"/>
            <a:ext cx="3959671" cy="194421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733388" y="1412776"/>
            <a:ext cx="3959671" cy="194421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Table Placeholder 7"/>
          <p:cNvSpPr>
            <a:spLocks noGrp="1"/>
          </p:cNvSpPr>
          <p:nvPr>
            <p:ph type="tbl" sz="quarter" idx="15"/>
          </p:nvPr>
        </p:nvSpPr>
        <p:spPr>
          <a:xfrm>
            <a:off x="468313" y="3573016"/>
            <a:ext cx="3959671" cy="194421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6" name="Table Placeholder 7"/>
          <p:cNvSpPr>
            <a:spLocks noGrp="1"/>
          </p:cNvSpPr>
          <p:nvPr>
            <p:ph type="tbl" sz="quarter" idx="16"/>
          </p:nvPr>
        </p:nvSpPr>
        <p:spPr>
          <a:xfrm>
            <a:off x="4733388" y="3573016"/>
            <a:ext cx="3959671" cy="194421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8313" y="1341438"/>
            <a:ext cx="8224837" cy="4895850"/>
          </a:xfrm>
        </p:spPr>
        <p:txBody>
          <a:bodyPr numCol="2"/>
          <a:lstStyle>
            <a:lvl1pPr marL="288000" indent="-288000">
              <a:lnSpc>
                <a:spcPct val="150000"/>
              </a:lnSpc>
              <a:buClr>
                <a:srgbClr val="003764"/>
              </a:buClr>
              <a:buFont typeface="Arial" charset="0"/>
              <a:buChar char="•"/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901238" y="53736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 cap="small">
                <a:solidFill>
                  <a:srgbClr val="ACAFB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 cap="small">
                <a:solidFill>
                  <a:srgbClr val="ACAFB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00033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467544" y="1412776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58990" y="193877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</a:p>
          <a:p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8313" y="2133600"/>
            <a:ext cx="8224837" cy="395922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58899" y="200227"/>
            <a:ext cx="3905035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41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8899" y="212927"/>
            <a:ext cx="3905035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0"/>
          </p:nvPr>
        </p:nvSpPr>
        <p:spPr>
          <a:xfrm>
            <a:off x="468313" y="1412776"/>
            <a:ext cx="3959671" cy="22320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able Placeholder 7"/>
          <p:cNvSpPr>
            <a:spLocks noGrp="1"/>
          </p:cNvSpPr>
          <p:nvPr>
            <p:ph type="tbl" sz="quarter" idx="12"/>
          </p:nvPr>
        </p:nvSpPr>
        <p:spPr>
          <a:xfrm>
            <a:off x="468313" y="3861048"/>
            <a:ext cx="3959671" cy="2232024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733388" y="1412776"/>
            <a:ext cx="3959671" cy="22320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4733388" y="3861048"/>
            <a:ext cx="3959671" cy="22320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0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68313" y="5629908"/>
            <a:ext cx="8224837" cy="57606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able Placeholder 7"/>
          <p:cNvSpPr>
            <a:spLocks noGrp="1"/>
          </p:cNvSpPr>
          <p:nvPr>
            <p:ph type="tbl" sz="quarter" idx="10"/>
          </p:nvPr>
        </p:nvSpPr>
        <p:spPr>
          <a:xfrm>
            <a:off x="468313" y="1412776"/>
            <a:ext cx="3959671" cy="1944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733388" y="1412776"/>
            <a:ext cx="3959671" cy="1944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able Placeholder 7"/>
          <p:cNvSpPr>
            <a:spLocks noGrp="1"/>
          </p:cNvSpPr>
          <p:nvPr>
            <p:ph type="tbl" sz="quarter" idx="15"/>
          </p:nvPr>
        </p:nvSpPr>
        <p:spPr>
          <a:xfrm>
            <a:off x="468313" y="3573016"/>
            <a:ext cx="3959671" cy="1944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able Placeholder 7"/>
          <p:cNvSpPr>
            <a:spLocks noGrp="1"/>
          </p:cNvSpPr>
          <p:nvPr>
            <p:ph type="tbl" sz="quarter" idx="16"/>
          </p:nvPr>
        </p:nvSpPr>
        <p:spPr>
          <a:xfrm>
            <a:off x="4733388" y="3573016"/>
            <a:ext cx="3959671" cy="1944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58899" y="212927"/>
            <a:ext cx="3905035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7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8313" y="1341438"/>
            <a:ext cx="8224837" cy="4895850"/>
          </a:xfrm>
        </p:spPr>
        <p:txBody>
          <a:bodyPr numCol="2"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64753" y="212927"/>
            <a:ext cx="4769131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901238" y="5373688"/>
            <a:ext cx="914400" cy="9144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8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48878" y="212927"/>
            <a:ext cx="4769131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4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52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58403" y="212927"/>
            <a:ext cx="4769131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74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 cap="small">
                <a:solidFill>
                  <a:srgbClr val="ACAFB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 cap="small">
                <a:solidFill>
                  <a:srgbClr val="ACAFB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5228" y="44624"/>
            <a:ext cx="4769131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49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467544" y="1412776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</a:p>
          <a:p>
            <a:endParaRPr lang="en-CA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58403" y="212927"/>
            <a:ext cx="4769131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4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4920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2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20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3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56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2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51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60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82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9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2907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3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30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896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300691" y="98108"/>
            <a:ext cx="6443133" cy="8289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94300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/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28385" y="1203767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6512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/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28385" y="1203767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7903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1750"/>
            <a:ext cx="3008313" cy="1333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8100"/>
            <a:ext cx="5111750" cy="48180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287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/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28385" y="1203767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42294" y="1196788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4950"/>
            <a:ext cx="5486400" cy="322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311" y="87362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4387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308860" y="781297"/>
            <a:ext cx="4526280" cy="2096113"/>
          </a:xfrm>
          <a:prstGeom prst="rect">
            <a:avLst/>
          </a:prstGeom>
        </p:spPr>
      </p:pic>
    </p:spTree>
    <p:extLst/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8937" y="-3931357"/>
            <a:ext cx="822551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 b="0" i="0" cap="small">
                <a:solidFill>
                  <a:schemeClr val="tx1">
                    <a:tint val="75000"/>
                  </a:schemeClr>
                </a:solidFill>
                <a:latin typeface="English Baskerville Old Face" charset="0"/>
                <a:cs typeface="English Baskerville Old Fac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8761" y="-4045595"/>
            <a:ext cx="7463642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593305" y="-3625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Verdana Regular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0191" y="1861629"/>
            <a:ext cx="3905035" cy="950776"/>
          </a:xfrm>
          <a:prstGeom prst="rect">
            <a:avLst/>
          </a:prstGeom>
        </p:spPr>
        <p:txBody>
          <a:bodyPr vert="horz" wrap="none" lIns="91440" tIns="45720" rIns="0" bIns="72000" rtlCol="0" anchor="t">
            <a:noAutofit/>
          </a:bodyPr>
          <a:lstStyle>
            <a:lvl1pPr>
              <a:defRPr b="1" i="1" baseline="0">
                <a:solidFill>
                  <a:srgbClr val="0C3B60"/>
                </a:solidFill>
                <a:latin typeface="Baskerville Old Face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904506" y="3190250"/>
            <a:ext cx="3905035" cy="2925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51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6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27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3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2263-06F5-4246-B3C8-3CF55FC8F1D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B01CD-67F3-D441-8A37-6C63900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8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431030" y="1113723"/>
            <a:ext cx="9959878" cy="0"/>
          </a:xfrm>
          <a:prstGeom prst="line">
            <a:avLst/>
          </a:prstGeom>
          <a:ln>
            <a:solidFill>
              <a:srgbClr val="9E1D2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309155" y="6445490"/>
            <a:ext cx="9843501" cy="0"/>
          </a:xfrm>
          <a:prstGeom prst="line">
            <a:avLst/>
          </a:prstGeom>
          <a:ln>
            <a:solidFill>
              <a:srgbClr val="231E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CA_LOGO_reg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79" y="188452"/>
            <a:ext cx="1968865" cy="737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91311C5-D7A4-B447-AB09-972E01C0ED62}" type="slidenum">
              <a:rPr lang="en-US" smtClean="0">
                <a:solidFill>
                  <a:srgbClr val="06357A"/>
                </a:solidFill>
                <a:latin typeface="Helvetica"/>
                <a:cs typeface="Helvetica"/>
              </a:rPr>
              <a:pPr algn="ctr"/>
              <a:t>‹#›</a:t>
            </a:fld>
            <a:endParaRPr lang="en-US" dirty="0">
              <a:solidFill>
                <a:srgbClr val="06357A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79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A_LOGO_reg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79" y="188452"/>
            <a:ext cx="1968865" cy="7374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52824" y="1090707"/>
            <a:ext cx="8090647" cy="29881"/>
          </a:xfrm>
          <a:prstGeom prst="line">
            <a:avLst/>
          </a:prstGeom>
          <a:ln>
            <a:solidFill>
              <a:srgbClr val="9E1D2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2824" y="6320113"/>
            <a:ext cx="8090647" cy="29881"/>
          </a:xfrm>
          <a:prstGeom prst="line">
            <a:avLst/>
          </a:prstGeom>
          <a:ln>
            <a:solidFill>
              <a:srgbClr val="11175E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428900"/>
            <a:ext cx="9144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91311C5-D7A4-B447-AB09-972E01C0ED62}" type="slidenum">
              <a:rPr lang="en-US" smtClean="0">
                <a:solidFill>
                  <a:srgbClr val="06357A"/>
                </a:solidFill>
                <a:latin typeface="Helvetica"/>
                <a:cs typeface="Helvetica"/>
              </a:rPr>
              <a:pPr algn="ctr"/>
              <a:t>‹#›</a:t>
            </a:fld>
            <a:endParaRPr lang="en-US" dirty="0">
              <a:solidFill>
                <a:srgbClr val="06357A"/>
              </a:solidFill>
              <a:latin typeface="Helvetica"/>
              <a:cs typeface="Helvetica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3400" y="2865438"/>
            <a:ext cx="5899150" cy="1143000"/>
          </a:xfrm>
          <a:prstGeom prst="rect">
            <a:avLst/>
          </a:prstGeom>
        </p:spPr>
        <p:txBody>
          <a:bodyPr vert="horz" l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52450" y="223838"/>
            <a:ext cx="8134350" cy="652462"/>
          </a:xfrm>
          <a:prstGeom prst="rect">
            <a:avLst/>
          </a:prstGeom>
        </p:spPr>
        <p:txBody>
          <a:bodyPr vert="horz" lIns="0" tIns="45720" rIns="91440" bIns="0" rtlCol="0" anchor="ctr">
            <a:norm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3486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0" t="16017" r="28483"/>
          <a:stretch/>
        </p:blipFill>
        <p:spPr>
          <a:xfrm>
            <a:off x="-24559" y="-13446"/>
            <a:ext cx="9168557" cy="6871446"/>
          </a:xfrm>
          <a:prstGeom prst="rect">
            <a:avLst/>
          </a:prstGeom>
        </p:spPr>
      </p:pic>
      <p:sp>
        <p:nvSpPr>
          <p:cNvPr id="30" name="Rectangle 15"/>
          <p:cNvSpPr>
            <a:spLocks noChangeAspect="1"/>
          </p:cNvSpPr>
          <p:nvPr userDrawn="1"/>
        </p:nvSpPr>
        <p:spPr>
          <a:xfrm rot="1950986">
            <a:off x="1722526" y="-1103031"/>
            <a:ext cx="8310115" cy="10757831"/>
          </a:xfrm>
          <a:custGeom>
            <a:avLst/>
            <a:gdLst>
              <a:gd name="connsiteX0" fmla="*/ 0 w 9246694"/>
              <a:gd name="connsiteY0" fmla="*/ 0 h 11926885"/>
              <a:gd name="connsiteX1" fmla="*/ 9246694 w 9246694"/>
              <a:gd name="connsiteY1" fmla="*/ 0 h 11926885"/>
              <a:gd name="connsiteX2" fmla="*/ 9246694 w 9246694"/>
              <a:gd name="connsiteY2" fmla="*/ 11926885 h 11926885"/>
              <a:gd name="connsiteX3" fmla="*/ 0 w 9246694"/>
              <a:gd name="connsiteY3" fmla="*/ 11926885 h 11926885"/>
              <a:gd name="connsiteX4" fmla="*/ 0 w 9246694"/>
              <a:gd name="connsiteY4" fmla="*/ 0 h 11926885"/>
              <a:gd name="connsiteX0" fmla="*/ 0 w 9246694"/>
              <a:gd name="connsiteY0" fmla="*/ 0 h 11926885"/>
              <a:gd name="connsiteX1" fmla="*/ 9246694 w 9246694"/>
              <a:gd name="connsiteY1" fmla="*/ 0 h 11926885"/>
              <a:gd name="connsiteX2" fmla="*/ 9246694 w 9246694"/>
              <a:gd name="connsiteY2" fmla="*/ 11926885 h 11926885"/>
              <a:gd name="connsiteX3" fmla="*/ 529542 w 9246694"/>
              <a:gd name="connsiteY3" fmla="*/ 11206589 h 11926885"/>
              <a:gd name="connsiteX4" fmla="*/ 0 w 9246694"/>
              <a:gd name="connsiteY4" fmla="*/ 0 h 11926885"/>
              <a:gd name="connsiteX0" fmla="*/ 0 w 9246694"/>
              <a:gd name="connsiteY0" fmla="*/ 0 h 11206589"/>
              <a:gd name="connsiteX1" fmla="*/ 9246694 w 9246694"/>
              <a:gd name="connsiteY1" fmla="*/ 0 h 11206589"/>
              <a:gd name="connsiteX2" fmla="*/ 8233528 w 9246694"/>
              <a:gd name="connsiteY2" fmla="*/ 6209921 h 11206589"/>
              <a:gd name="connsiteX3" fmla="*/ 529542 w 9246694"/>
              <a:gd name="connsiteY3" fmla="*/ 11206589 h 11206589"/>
              <a:gd name="connsiteX4" fmla="*/ 0 w 9246694"/>
              <a:gd name="connsiteY4" fmla="*/ 0 h 11206589"/>
              <a:gd name="connsiteX0" fmla="*/ 0 w 8233528"/>
              <a:gd name="connsiteY0" fmla="*/ 0 h 11206589"/>
              <a:gd name="connsiteX1" fmla="*/ 4588512 w 8233528"/>
              <a:gd name="connsiteY1" fmla="*/ 497691 h 11206589"/>
              <a:gd name="connsiteX2" fmla="*/ 8233528 w 8233528"/>
              <a:gd name="connsiteY2" fmla="*/ 6209921 h 11206589"/>
              <a:gd name="connsiteX3" fmla="*/ 529542 w 8233528"/>
              <a:gd name="connsiteY3" fmla="*/ 11206589 h 11206589"/>
              <a:gd name="connsiteX4" fmla="*/ 0 w 8233528"/>
              <a:gd name="connsiteY4" fmla="*/ 0 h 11206589"/>
              <a:gd name="connsiteX0" fmla="*/ 0 w 8266899"/>
              <a:gd name="connsiteY0" fmla="*/ 2952177 h 10708898"/>
              <a:gd name="connsiteX1" fmla="*/ 4621883 w 8266899"/>
              <a:gd name="connsiteY1" fmla="*/ 0 h 10708898"/>
              <a:gd name="connsiteX2" fmla="*/ 8266899 w 8266899"/>
              <a:gd name="connsiteY2" fmla="*/ 5712230 h 10708898"/>
              <a:gd name="connsiteX3" fmla="*/ 562913 w 8266899"/>
              <a:gd name="connsiteY3" fmla="*/ 10708898 h 10708898"/>
              <a:gd name="connsiteX4" fmla="*/ 0 w 8266899"/>
              <a:gd name="connsiteY4" fmla="*/ 2952177 h 10708898"/>
              <a:gd name="connsiteX0" fmla="*/ 0 w 8266899"/>
              <a:gd name="connsiteY0" fmla="*/ 2952177 h 9862579"/>
              <a:gd name="connsiteX1" fmla="*/ 4621883 w 8266899"/>
              <a:gd name="connsiteY1" fmla="*/ 0 h 9862579"/>
              <a:gd name="connsiteX2" fmla="*/ 8266899 w 8266899"/>
              <a:gd name="connsiteY2" fmla="*/ 5712230 h 9862579"/>
              <a:gd name="connsiteX3" fmla="*/ 39353 w 8266899"/>
              <a:gd name="connsiteY3" fmla="*/ 9862579 h 9862579"/>
              <a:gd name="connsiteX4" fmla="*/ 0 w 8266899"/>
              <a:gd name="connsiteY4" fmla="*/ 2952177 h 9862579"/>
              <a:gd name="connsiteX0" fmla="*/ 0 w 8266899"/>
              <a:gd name="connsiteY0" fmla="*/ 2952177 h 9862579"/>
              <a:gd name="connsiteX1" fmla="*/ 4621883 w 8266899"/>
              <a:gd name="connsiteY1" fmla="*/ 0 h 9862579"/>
              <a:gd name="connsiteX2" fmla="*/ 8266899 w 8266899"/>
              <a:gd name="connsiteY2" fmla="*/ 5712230 h 9862579"/>
              <a:gd name="connsiteX3" fmla="*/ 845769 w 8266899"/>
              <a:gd name="connsiteY3" fmla="*/ 9489704 h 9862579"/>
              <a:gd name="connsiteX4" fmla="*/ 39353 w 8266899"/>
              <a:gd name="connsiteY4" fmla="*/ 9862579 h 9862579"/>
              <a:gd name="connsiteX5" fmla="*/ 0 w 8266899"/>
              <a:gd name="connsiteY5" fmla="*/ 2952177 h 9862579"/>
              <a:gd name="connsiteX0" fmla="*/ 0 w 8266899"/>
              <a:gd name="connsiteY0" fmla="*/ 2952177 h 10682129"/>
              <a:gd name="connsiteX1" fmla="*/ 4621883 w 8266899"/>
              <a:gd name="connsiteY1" fmla="*/ 0 h 10682129"/>
              <a:gd name="connsiteX2" fmla="*/ 8266899 w 8266899"/>
              <a:gd name="connsiteY2" fmla="*/ 5712230 h 10682129"/>
              <a:gd name="connsiteX3" fmla="*/ 601252 w 8266899"/>
              <a:gd name="connsiteY3" fmla="*/ 10682129 h 10682129"/>
              <a:gd name="connsiteX4" fmla="*/ 39353 w 8266899"/>
              <a:gd name="connsiteY4" fmla="*/ 9862579 h 10682129"/>
              <a:gd name="connsiteX5" fmla="*/ 0 w 8266899"/>
              <a:gd name="connsiteY5" fmla="*/ 2952177 h 10682129"/>
              <a:gd name="connsiteX0" fmla="*/ 0 w 8266899"/>
              <a:gd name="connsiteY0" fmla="*/ 2952177 h 10682129"/>
              <a:gd name="connsiteX1" fmla="*/ 4621883 w 8266899"/>
              <a:gd name="connsiteY1" fmla="*/ 0 h 10682129"/>
              <a:gd name="connsiteX2" fmla="*/ 8266899 w 8266899"/>
              <a:gd name="connsiteY2" fmla="*/ 5712230 h 10682129"/>
              <a:gd name="connsiteX3" fmla="*/ 601252 w 8266899"/>
              <a:gd name="connsiteY3" fmla="*/ 10682129 h 10682129"/>
              <a:gd name="connsiteX4" fmla="*/ 36235 w 8266899"/>
              <a:gd name="connsiteY4" fmla="*/ 9832674 h 10682129"/>
              <a:gd name="connsiteX5" fmla="*/ 0 w 8266899"/>
              <a:gd name="connsiteY5" fmla="*/ 2952177 h 10682129"/>
              <a:gd name="connsiteX0" fmla="*/ 0 w 8303041"/>
              <a:gd name="connsiteY0" fmla="*/ 2952177 h 10682129"/>
              <a:gd name="connsiteX1" fmla="*/ 4621883 w 8303041"/>
              <a:gd name="connsiteY1" fmla="*/ 0 h 10682129"/>
              <a:gd name="connsiteX2" fmla="*/ 8303041 w 8303041"/>
              <a:gd name="connsiteY2" fmla="*/ 5768925 h 10682129"/>
              <a:gd name="connsiteX3" fmla="*/ 601252 w 8303041"/>
              <a:gd name="connsiteY3" fmla="*/ 10682129 h 10682129"/>
              <a:gd name="connsiteX4" fmla="*/ 36235 w 8303041"/>
              <a:gd name="connsiteY4" fmla="*/ 9832674 h 10682129"/>
              <a:gd name="connsiteX5" fmla="*/ 0 w 8303041"/>
              <a:gd name="connsiteY5" fmla="*/ 2952177 h 10682129"/>
              <a:gd name="connsiteX0" fmla="*/ 0 w 8314517"/>
              <a:gd name="connsiteY0" fmla="*/ 2784077 h 10682129"/>
              <a:gd name="connsiteX1" fmla="*/ 4633359 w 8314517"/>
              <a:gd name="connsiteY1" fmla="*/ 0 h 10682129"/>
              <a:gd name="connsiteX2" fmla="*/ 8314517 w 8314517"/>
              <a:gd name="connsiteY2" fmla="*/ 5768925 h 10682129"/>
              <a:gd name="connsiteX3" fmla="*/ 612728 w 8314517"/>
              <a:gd name="connsiteY3" fmla="*/ 10682129 h 10682129"/>
              <a:gd name="connsiteX4" fmla="*/ 47711 w 8314517"/>
              <a:gd name="connsiteY4" fmla="*/ 9832674 h 10682129"/>
              <a:gd name="connsiteX5" fmla="*/ 0 w 8314517"/>
              <a:gd name="connsiteY5" fmla="*/ 2784077 h 10682129"/>
              <a:gd name="connsiteX0" fmla="*/ 0 w 8314517"/>
              <a:gd name="connsiteY0" fmla="*/ 2878900 h 10776952"/>
              <a:gd name="connsiteX1" fmla="*/ 4556964 w 8314517"/>
              <a:gd name="connsiteY1" fmla="*/ 0 h 10776952"/>
              <a:gd name="connsiteX2" fmla="*/ 8314517 w 8314517"/>
              <a:gd name="connsiteY2" fmla="*/ 5863748 h 10776952"/>
              <a:gd name="connsiteX3" fmla="*/ 612728 w 8314517"/>
              <a:gd name="connsiteY3" fmla="*/ 10776952 h 10776952"/>
              <a:gd name="connsiteX4" fmla="*/ 47711 w 8314517"/>
              <a:gd name="connsiteY4" fmla="*/ 9927497 h 10776952"/>
              <a:gd name="connsiteX5" fmla="*/ 0 w 8314517"/>
              <a:gd name="connsiteY5" fmla="*/ 2878900 h 10776952"/>
              <a:gd name="connsiteX0" fmla="*/ 0 w 8314517"/>
              <a:gd name="connsiteY0" fmla="*/ 2901579 h 10799631"/>
              <a:gd name="connsiteX1" fmla="*/ 4542507 w 8314517"/>
              <a:gd name="connsiteY1" fmla="*/ 0 h 10799631"/>
              <a:gd name="connsiteX2" fmla="*/ 8314517 w 8314517"/>
              <a:gd name="connsiteY2" fmla="*/ 5886427 h 10799631"/>
              <a:gd name="connsiteX3" fmla="*/ 612728 w 8314517"/>
              <a:gd name="connsiteY3" fmla="*/ 10799631 h 10799631"/>
              <a:gd name="connsiteX4" fmla="*/ 47711 w 8314517"/>
              <a:gd name="connsiteY4" fmla="*/ 9950176 h 10799631"/>
              <a:gd name="connsiteX5" fmla="*/ 0 w 8314517"/>
              <a:gd name="connsiteY5" fmla="*/ 2901579 h 10799631"/>
              <a:gd name="connsiteX0" fmla="*/ 0 w 8314517"/>
              <a:gd name="connsiteY0" fmla="*/ 2954163 h 10852215"/>
              <a:gd name="connsiteX1" fmla="*/ 4524933 w 8314517"/>
              <a:gd name="connsiteY1" fmla="*/ 0 h 10852215"/>
              <a:gd name="connsiteX2" fmla="*/ 8314517 w 8314517"/>
              <a:gd name="connsiteY2" fmla="*/ 5939011 h 10852215"/>
              <a:gd name="connsiteX3" fmla="*/ 612728 w 8314517"/>
              <a:gd name="connsiteY3" fmla="*/ 10852215 h 10852215"/>
              <a:gd name="connsiteX4" fmla="*/ 47711 w 8314517"/>
              <a:gd name="connsiteY4" fmla="*/ 10002760 h 10852215"/>
              <a:gd name="connsiteX5" fmla="*/ 0 w 8314517"/>
              <a:gd name="connsiteY5" fmla="*/ 2954163 h 10852215"/>
              <a:gd name="connsiteX0" fmla="*/ 288194 w 8266806"/>
              <a:gd name="connsiteY0" fmla="*/ 3873734 h 10852215"/>
              <a:gd name="connsiteX1" fmla="*/ 4477222 w 8266806"/>
              <a:gd name="connsiteY1" fmla="*/ 0 h 10852215"/>
              <a:gd name="connsiteX2" fmla="*/ 8266806 w 8266806"/>
              <a:gd name="connsiteY2" fmla="*/ 5939011 h 10852215"/>
              <a:gd name="connsiteX3" fmla="*/ 565017 w 8266806"/>
              <a:gd name="connsiteY3" fmla="*/ 10852215 h 10852215"/>
              <a:gd name="connsiteX4" fmla="*/ 0 w 8266806"/>
              <a:gd name="connsiteY4" fmla="*/ 10002760 h 10852215"/>
              <a:gd name="connsiteX5" fmla="*/ 288194 w 8266806"/>
              <a:gd name="connsiteY5" fmla="*/ 3873734 h 10852215"/>
              <a:gd name="connsiteX0" fmla="*/ 118470 w 8266806"/>
              <a:gd name="connsiteY0" fmla="*/ 3584395 h 10852215"/>
              <a:gd name="connsiteX1" fmla="*/ 4477222 w 8266806"/>
              <a:gd name="connsiteY1" fmla="*/ 0 h 10852215"/>
              <a:gd name="connsiteX2" fmla="*/ 8266806 w 8266806"/>
              <a:gd name="connsiteY2" fmla="*/ 5939011 h 10852215"/>
              <a:gd name="connsiteX3" fmla="*/ 565017 w 8266806"/>
              <a:gd name="connsiteY3" fmla="*/ 10852215 h 10852215"/>
              <a:gd name="connsiteX4" fmla="*/ 0 w 8266806"/>
              <a:gd name="connsiteY4" fmla="*/ 10002760 h 10852215"/>
              <a:gd name="connsiteX5" fmla="*/ 118470 w 8266806"/>
              <a:gd name="connsiteY5" fmla="*/ 3584395 h 10852215"/>
              <a:gd name="connsiteX0" fmla="*/ 118470 w 8266806"/>
              <a:gd name="connsiteY0" fmla="*/ 1691200 h 8959020"/>
              <a:gd name="connsiteX1" fmla="*/ 5433785 w 8266806"/>
              <a:gd name="connsiteY1" fmla="*/ 0 h 8959020"/>
              <a:gd name="connsiteX2" fmla="*/ 8266806 w 8266806"/>
              <a:gd name="connsiteY2" fmla="*/ 4045816 h 8959020"/>
              <a:gd name="connsiteX3" fmla="*/ 565017 w 8266806"/>
              <a:gd name="connsiteY3" fmla="*/ 8959020 h 8959020"/>
              <a:gd name="connsiteX4" fmla="*/ 0 w 8266806"/>
              <a:gd name="connsiteY4" fmla="*/ 8109565 h 8959020"/>
              <a:gd name="connsiteX5" fmla="*/ 118470 w 8266806"/>
              <a:gd name="connsiteY5" fmla="*/ 1691200 h 8959020"/>
              <a:gd name="connsiteX0" fmla="*/ 118470 w 8266806"/>
              <a:gd name="connsiteY0" fmla="*/ 2611051 h 9878871"/>
              <a:gd name="connsiteX1" fmla="*/ 4243746 w 8266806"/>
              <a:gd name="connsiteY1" fmla="*/ 0 h 9878871"/>
              <a:gd name="connsiteX2" fmla="*/ 8266806 w 8266806"/>
              <a:gd name="connsiteY2" fmla="*/ 4965667 h 9878871"/>
              <a:gd name="connsiteX3" fmla="*/ 565017 w 8266806"/>
              <a:gd name="connsiteY3" fmla="*/ 9878871 h 9878871"/>
              <a:gd name="connsiteX4" fmla="*/ 0 w 8266806"/>
              <a:gd name="connsiteY4" fmla="*/ 9029416 h 9878871"/>
              <a:gd name="connsiteX5" fmla="*/ 118470 w 8266806"/>
              <a:gd name="connsiteY5" fmla="*/ 2611051 h 9878871"/>
              <a:gd name="connsiteX0" fmla="*/ 118470 w 5887578"/>
              <a:gd name="connsiteY0" fmla="*/ 2611051 h 9878871"/>
              <a:gd name="connsiteX1" fmla="*/ 4243746 w 5887578"/>
              <a:gd name="connsiteY1" fmla="*/ 0 h 9878871"/>
              <a:gd name="connsiteX2" fmla="*/ 5887578 w 5887578"/>
              <a:gd name="connsiteY2" fmla="*/ 6614873 h 9878871"/>
              <a:gd name="connsiteX3" fmla="*/ 565017 w 5887578"/>
              <a:gd name="connsiteY3" fmla="*/ 9878871 h 9878871"/>
              <a:gd name="connsiteX4" fmla="*/ 0 w 5887578"/>
              <a:gd name="connsiteY4" fmla="*/ 9029416 h 9878871"/>
              <a:gd name="connsiteX5" fmla="*/ 118470 w 5887578"/>
              <a:gd name="connsiteY5" fmla="*/ 2611051 h 9878871"/>
              <a:gd name="connsiteX0" fmla="*/ 118470 w 7660518"/>
              <a:gd name="connsiteY0" fmla="*/ 2611051 h 9878871"/>
              <a:gd name="connsiteX1" fmla="*/ 4243746 w 7660518"/>
              <a:gd name="connsiteY1" fmla="*/ 0 h 9878871"/>
              <a:gd name="connsiteX2" fmla="*/ 7660518 w 7660518"/>
              <a:gd name="connsiteY2" fmla="*/ 5307990 h 9878871"/>
              <a:gd name="connsiteX3" fmla="*/ 565017 w 7660518"/>
              <a:gd name="connsiteY3" fmla="*/ 9878871 h 9878871"/>
              <a:gd name="connsiteX4" fmla="*/ 0 w 7660518"/>
              <a:gd name="connsiteY4" fmla="*/ 9029416 h 9878871"/>
              <a:gd name="connsiteX5" fmla="*/ 118470 w 7660518"/>
              <a:gd name="connsiteY5" fmla="*/ 2611051 h 9878871"/>
              <a:gd name="connsiteX0" fmla="*/ 118470 w 7660518"/>
              <a:gd name="connsiteY0" fmla="*/ 2634867 h 9902687"/>
              <a:gd name="connsiteX1" fmla="*/ 4258010 w 7660518"/>
              <a:gd name="connsiteY1" fmla="*/ 0 h 9902687"/>
              <a:gd name="connsiteX2" fmla="*/ 7660518 w 7660518"/>
              <a:gd name="connsiteY2" fmla="*/ 5331806 h 9902687"/>
              <a:gd name="connsiteX3" fmla="*/ 565017 w 7660518"/>
              <a:gd name="connsiteY3" fmla="*/ 9902687 h 9902687"/>
              <a:gd name="connsiteX4" fmla="*/ 0 w 7660518"/>
              <a:gd name="connsiteY4" fmla="*/ 9053232 h 9902687"/>
              <a:gd name="connsiteX5" fmla="*/ 118470 w 7660518"/>
              <a:gd name="connsiteY5" fmla="*/ 2634867 h 9902687"/>
              <a:gd name="connsiteX0" fmla="*/ 0 w 7672517"/>
              <a:gd name="connsiteY0" fmla="*/ 2614974 h 9902687"/>
              <a:gd name="connsiteX1" fmla="*/ 4270009 w 7672517"/>
              <a:gd name="connsiteY1" fmla="*/ 0 h 9902687"/>
              <a:gd name="connsiteX2" fmla="*/ 7672517 w 7672517"/>
              <a:gd name="connsiteY2" fmla="*/ 5331806 h 9902687"/>
              <a:gd name="connsiteX3" fmla="*/ 577016 w 7672517"/>
              <a:gd name="connsiteY3" fmla="*/ 9902687 h 9902687"/>
              <a:gd name="connsiteX4" fmla="*/ 11999 w 7672517"/>
              <a:gd name="connsiteY4" fmla="*/ 9053232 h 9902687"/>
              <a:gd name="connsiteX5" fmla="*/ 0 w 7672517"/>
              <a:gd name="connsiteY5" fmla="*/ 2614974 h 9902687"/>
              <a:gd name="connsiteX0" fmla="*/ 0 w 7672517"/>
              <a:gd name="connsiteY0" fmla="*/ 2644717 h 9932430"/>
              <a:gd name="connsiteX1" fmla="*/ 4260068 w 7672517"/>
              <a:gd name="connsiteY1" fmla="*/ 0 h 9932430"/>
              <a:gd name="connsiteX2" fmla="*/ 7672517 w 7672517"/>
              <a:gd name="connsiteY2" fmla="*/ 5361549 h 9932430"/>
              <a:gd name="connsiteX3" fmla="*/ 577016 w 7672517"/>
              <a:gd name="connsiteY3" fmla="*/ 9932430 h 9932430"/>
              <a:gd name="connsiteX4" fmla="*/ 11999 w 7672517"/>
              <a:gd name="connsiteY4" fmla="*/ 9082975 h 9932430"/>
              <a:gd name="connsiteX5" fmla="*/ 0 w 7672517"/>
              <a:gd name="connsiteY5" fmla="*/ 2644717 h 99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2517" h="9932430">
                <a:moveTo>
                  <a:pt x="0" y="2644717"/>
                </a:moveTo>
                <a:lnTo>
                  <a:pt x="4260068" y="0"/>
                </a:lnTo>
                <a:lnTo>
                  <a:pt x="7672517" y="5361549"/>
                </a:lnTo>
                <a:lnTo>
                  <a:pt x="577016" y="9932430"/>
                </a:lnTo>
                <a:lnTo>
                  <a:pt x="11999" y="9082975"/>
                </a:lnTo>
                <a:cubicBezTo>
                  <a:pt x="7999" y="6936889"/>
                  <a:pt x="4000" y="4790803"/>
                  <a:pt x="0" y="2644717"/>
                </a:cubicBezTo>
                <a:close/>
              </a:path>
            </a:pathLst>
          </a:custGeom>
          <a:solidFill>
            <a:srgbClr val="86754D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" y="9814188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7853081" y="-31435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154" y="-3256803"/>
            <a:ext cx="3905035" cy="968173"/>
          </a:xfrm>
          <a:prstGeom prst="rect">
            <a:avLst/>
          </a:prstGeom>
        </p:spPr>
        <p:txBody>
          <a:bodyPr vert="horz" wrap="none" lIns="91440" tIns="45720" rIns="0" bIns="72000" rtlCol="0" anchor="b">
            <a:noAutofit/>
          </a:bodyPr>
          <a:lstStyle/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950986">
            <a:off x="9792870" y="4938325"/>
            <a:ext cx="8166205" cy="10851330"/>
          </a:xfrm>
          <a:prstGeom prst="rect">
            <a:avLst/>
          </a:prstGeom>
          <a:solidFill>
            <a:srgbClr val="0037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950986">
            <a:off x="12351558" y="-10051278"/>
            <a:ext cx="5878082" cy="10691902"/>
          </a:xfrm>
          <a:prstGeom prst="rect">
            <a:avLst/>
          </a:prstGeom>
          <a:solidFill>
            <a:srgbClr val="00376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31" name="Triangle 27"/>
          <p:cNvSpPr>
            <a:spLocks noChangeAspect="1"/>
          </p:cNvSpPr>
          <p:nvPr userDrawn="1"/>
        </p:nvSpPr>
        <p:spPr>
          <a:xfrm rot="10800000">
            <a:off x="-17345" y="-180754"/>
            <a:ext cx="3676175" cy="5793651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312458"/>
            <a:ext cx="923851" cy="1057809"/>
          </a:xfrm>
          <a:prstGeom prst="rect">
            <a:avLst/>
          </a:prstGeom>
        </p:spPr>
      </p:pic>
      <p:sp>
        <p:nvSpPr>
          <p:cNvPr id="16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7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86754D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86754D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47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649" r:id="rId11"/>
    <p:sldLayoutId id="2147483661" r:id="rId12"/>
    <p:sldLayoutId id="2147483663" r:id="rId13"/>
    <p:sldLayoutId id="2147483660" r:id="rId14"/>
    <p:sldLayoutId id="2147483650" r:id="rId15"/>
    <p:sldLayoutId id="2147483652" r:id="rId16"/>
    <p:sldLayoutId id="2147483653" r:id="rId17"/>
    <p:sldLayoutId id="2147483662" r:id="rId18"/>
    <p:sldLayoutId id="2147483769" r:id="rId19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sz="2800" b="0" i="0" kern="1200" cap="small">
          <a:solidFill>
            <a:srgbClr val="06357A"/>
          </a:solidFill>
          <a:latin typeface="English Baskerville Old Face" charset="0"/>
          <a:ea typeface="+mj-ea"/>
          <a:cs typeface="English Baskerville Old Face" charset="0"/>
        </a:defRPr>
      </a:lvl1pPr>
    </p:titleStyle>
    <p:bodyStyle>
      <a:lvl1pPr marL="288000" indent="-288000" algn="l" defTabSz="457200" rtl="0" eaLnBrk="1" latinLnBrk="0" hangingPunct="1">
        <a:lnSpc>
          <a:spcPct val="150000"/>
        </a:lnSpc>
        <a:spcBef>
          <a:spcPct val="20000"/>
        </a:spcBef>
        <a:buClr>
          <a:srgbClr val="4D85C5"/>
        </a:buClr>
        <a:buSzPct val="120000"/>
        <a:buFont typeface="Times New Roman Bold"/>
        <a:buChar char="›"/>
        <a:defRPr sz="2800" b="0" i="0" kern="1200">
          <a:solidFill>
            <a:schemeClr val="tx1"/>
          </a:solidFill>
          <a:latin typeface="Verdana Regular" charset="0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ACAFB2"/>
        </a:buClr>
        <a:buFont typeface="Arial"/>
        <a:buChar char="–"/>
        <a:defRPr sz="2500" b="0" i="0" kern="1200">
          <a:solidFill>
            <a:schemeClr val="tx1"/>
          </a:solidFill>
          <a:latin typeface="Verdana Regular" charset="0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ACAFB2"/>
        </a:buClr>
        <a:buFont typeface="Arial"/>
        <a:buChar char="•"/>
        <a:defRPr sz="2200" b="0" i="0" kern="1200">
          <a:solidFill>
            <a:schemeClr val="tx1"/>
          </a:solidFill>
          <a:latin typeface="Verdana Regular" charset="0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ACAFB2"/>
        </a:buClr>
        <a:buFont typeface="Arial"/>
        <a:buChar char="–"/>
        <a:defRPr sz="2000" b="0" i="0" kern="1200">
          <a:solidFill>
            <a:schemeClr val="tx1"/>
          </a:solidFill>
          <a:latin typeface="Verdana Regular" charset="0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ACAFB2"/>
        </a:buClr>
        <a:buFont typeface="Arial"/>
        <a:buChar char="»"/>
        <a:defRPr sz="2000" b="0" i="0" kern="1200">
          <a:solidFill>
            <a:schemeClr val="tx1"/>
          </a:solidFill>
          <a:latin typeface="Verdana Regular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230332"/>
            <a:ext cx="923851" cy="10575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86754D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86754D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84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0C3B60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764"/>
        </a:buClr>
        <a:buFont typeface="Arial"/>
        <a:buChar char="•"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3" t="32815" r="2754" b="36819"/>
          <a:stretch/>
        </p:blipFill>
        <p:spPr>
          <a:xfrm>
            <a:off x="-7256" y="0"/>
            <a:ext cx="9151256" cy="14904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51256" cy="1490472"/>
          </a:xfrm>
          <a:prstGeom prst="rect">
            <a:avLst/>
          </a:prstGeom>
          <a:solidFill>
            <a:srgbClr val="0C3B6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230332"/>
            <a:ext cx="923850" cy="10575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30" y="230331"/>
            <a:ext cx="7886700" cy="105752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86754D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86754D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3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bg1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764"/>
        </a:buClr>
        <a:buFont typeface="Arial"/>
        <a:buChar char="•"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3" t="29213" r="7508" b="48937"/>
          <a:stretch/>
        </p:blipFill>
        <p:spPr>
          <a:xfrm>
            <a:off x="-3" y="6871"/>
            <a:ext cx="9137651" cy="149745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3608" y="13856"/>
            <a:ext cx="9151256" cy="1490472"/>
          </a:xfrm>
          <a:prstGeom prst="rect">
            <a:avLst/>
          </a:prstGeom>
          <a:solidFill>
            <a:srgbClr val="8675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30" y="230331"/>
            <a:ext cx="7886700" cy="105752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0C3B60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0C3B60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230332"/>
            <a:ext cx="923850" cy="10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0C3B60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754D"/>
        </a:buClr>
        <a:buSzPct val="100000"/>
        <a:buFont typeface="Arial"/>
        <a:buChar char="•"/>
        <a:defRPr sz="2800" b="1" i="0" kern="1200" cap="none" baseline="0">
          <a:solidFill>
            <a:srgbClr val="86754D"/>
          </a:solidFill>
          <a:latin typeface="Verdana" charset="0"/>
          <a:ea typeface="Verdana" charset="0"/>
          <a:cs typeface="Verdana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AppleMyungjo" charset="-127"/>
        <a:buChar char="□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Courier New" charset="0"/>
        <a:buChar char="o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AppleSystemUIFont" charset="-120"/>
        <a:buChar char="-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LucidaGrandeUI" charset="0"/>
        <a:buChar char="■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" t="20137" r="565" b="55589"/>
          <a:stretch/>
        </p:blipFill>
        <p:spPr>
          <a:xfrm>
            <a:off x="0" y="13856"/>
            <a:ext cx="9144000" cy="14904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3608" y="13856"/>
            <a:ext cx="9157608" cy="1490472"/>
          </a:xfrm>
          <a:prstGeom prst="rect">
            <a:avLst/>
          </a:prstGeom>
          <a:solidFill>
            <a:srgbClr val="8675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30" y="230331"/>
            <a:ext cx="7886700" cy="105752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0C3B60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0C3B60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230332"/>
            <a:ext cx="923850" cy="10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1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0C3B60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754D"/>
        </a:buClr>
        <a:buSzPct val="100000"/>
        <a:buFont typeface="Arial"/>
        <a:buChar char="•"/>
        <a:defRPr sz="2800" b="1" i="0" kern="1200" cap="none" baseline="0">
          <a:solidFill>
            <a:srgbClr val="86754D"/>
          </a:solidFill>
          <a:latin typeface="Verdana" charset="0"/>
          <a:ea typeface="Verdana" charset="0"/>
          <a:cs typeface="Verdana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AppleMyungjo" charset="-127"/>
        <a:buChar char="□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Courier New" charset="0"/>
        <a:buChar char="o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AppleSystemUIFont" charset="-120"/>
        <a:buChar char="-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LucidaGrandeUI" charset="0"/>
        <a:buChar char="■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8416" b="16907"/>
          <a:stretch/>
        </p:blipFill>
        <p:spPr>
          <a:xfrm>
            <a:off x="0" y="0"/>
            <a:ext cx="9144000" cy="150432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3608" y="13856"/>
            <a:ext cx="9157608" cy="1490472"/>
          </a:xfrm>
          <a:prstGeom prst="rect">
            <a:avLst/>
          </a:prstGeom>
          <a:solidFill>
            <a:srgbClr val="0C3B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30" y="230331"/>
            <a:ext cx="7886700" cy="105752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C66D-80E0-0642-A7B3-39B2FE88960A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C35E-6868-A443-8ABB-66C142918A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86754D"/>
                </a:solidFill>
                <a:effectLst>
                  <a:outerShdw blurRad="50800" dist="50800" dir="5400000" algn="ctr" rotWithShape="0">
                    <a:srgbClr val="86754D"/>
                  </a:outerShdw>
                </a:effectLst>
              </a:rPr>
              <a:pPr/>
              <a:t>‹#›</a:t>
            </a:fld>
            <a:endParaRPr lang="en-US" sz="1000" dirty="0">
              <a:solidFill>
                <a:srgbClr val="86754D"/>
              </a:solidFill>
              <a:effectLst>
                <a:outerShdw blurRad="50800" dist="50800" dir="5400000" algn="ctr" rotWithShape="0">
                  <a:srgbClr val="86754D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230332"/>
            <a:ext cx="923849" cy="105752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2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86754D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754D"/>
        </a:buClr>
        <a:buSzPct val="100000"/>
        <a:buFont typeface="Arial"/>
        <a:buChar char="•"/>
        <a:defRPr sz="2800" b="1" i="0" kern="1200" cap="none" baseline="0">
          <a:solidFill>
            <a:srgbClr val="86754D"/>
          </a:solidFill>
          <a:latin typeface="Verdana" charset="0"/>
          <a:ea typeface="Verdana" charset="0"/>
          <a:cs typeface="Verdana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AppleMyungjo" charset="-127"/>
        <a:buChar char="□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Courier New" charset="0"/>
        <a:buChar char="o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AppleSystemUIFont" charset="-120"/>
        <a:buChar char="-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754D"/>
        </a:buClr>
        <a:buFont typeface=".LucidaGrandeUI" charset="0"/>
        <a:buChar char="■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spect="1"/>
          </p:cNvSpPr>
          <p:nvPr userDrawn="1"/>
        </p:nvSpPr>
        <p:spPr>
          <a:xfrm rot="1950986">
            <a:off x="1705054" y="-1120588"/>
            <a:ext cx="8329110" cy="10782421"/>
          </a:xfrm>
          <a:custGeom>
            <a:avLst/>
            <a:gdLst>
              <a:gd name="connsiteX0" fmla="*/ 0 w 9246694"/>
              <a:gd name="connsiteY0" fmla="*/ 0 h 11926885"/>
              <a:gd name="connsiteX1" fmla="*/ 9246694 w 9246694"/>
              <a:gd name="connsiteY1" fmla="*/ 0 h 11926885"/>
              <a:gd name="connsiteX2" fmla="*/ 9246694 w 9246694"/>
              <a:gd name="connsiteY2" fmla="*/ 11926885 h 11926885"/>
              <a:gd name="connsiteX3" fmla="*/ 0 w 9246694"/>
              <a:gd name="connsiteY3" fmla="*/ 11926885 h 11926885"/>
              <a:gd name="connsiteX4" fmla="*/ 0 w 9246694"/>
              <a:gd name="connsiteY4" fmla="*/ 0 h 11926885"/>
              <a:gd name="connsiteX0" fmla="*/ 0 w 9246694"/>
              <a:gd name="connsiteY0" fmla="*/ 0 h 11926885"/>
              <a:gd name="connsiteX1" fmla="*/ 9246694 w 9246694"/>
              <a:gd name="connsiteY1" fmla="*/ 0 h 11926885"/>
              <a:gd name="connsiteX2" fmla="*/ 9246694 w 9246694"/>
              <a:gd name="connsiteY2" fmla="*/ 11926885 h 11926885"/>
              <a:gd name="connsiteX3" fmla="*/ 529542 w 9246694"/>
              <a:gd name="connsiteY3" fmla="*/ 11206589 h 11926885"/>
              <a:gd name="connsiteX4" fmla="*/ 0 w 9246694"/>
              <a:gd name="connsiteY4" fmla="*/ 0 h 11926885"/>
              <a:gd name="connsiteX0" fmla="*/ 0 w 9246694"/>
              <a:gd name="connsiteY0" fmla="*/ 0 h 11206589"/>
              <a:gd name="connsiteX1" fmla="*/ 9246694 w 9246694"/>
              <a:gd name="connsiteY1" fmla="*/ 0 h 11206589"/>
              <a:gd name="connsiteX2" fmla="*/ 8233528 w 9246694"/>
              <a:gd name="connsiteY2" fmla="*/ 6209921 h 11206589"/>
              <a:gd name="connsiteX3" fmla="*/ 529542 w 9246694"/>
              <a:gd name="connsiteY3" fmla="*/ 11206589 h 11206589"/>
              <a:gd name="connsiteX4" fmla="*/ 0 w 9246694"/>
              <a:gd name="connsiteY4" fmla="*/ 0 h 11206589"/>
              <a:gd name="connsiteX0" fmla="*/ 0 w 8233528"/>
              <a:gd name="connsiteY0" fmla="*/ 0 h 11206589"/>
              <a:gd name="connsiteX1" fmla="*/ 4588512 w 8233528"/>
              <a:gd name="connsiteY1" fmla="*/ 497691 h 11206589"/>
              <a:gd name="connsiteX2" fmla="*/ 8233528 w 8233528"/>
              <a:gd name="connsiteY2" fmla="*/ 6209921 h 11206589"/>
              <a:gd name="connsiteX3" fmla="*/ 529542 w 8233528"/>
              <a:gd name="connsiteY3" fmla="*/ 11206589 h 11206589"/>
              <a:gd name="connsiteX4" fmla="*/ 0 w 8233528"/>
              <a:gd name="connsiteY4" fmla="*/ 0 h 11206589"/>
              <a:gd name="connsiteX0" fmla="*/ 0 w 8266899"/>
              <a:gd name="connsiteY0" fmla="*/ 2952177 h 10708898"/>
              <a:gd name="connsiteX1" fmla="*/ 4621883 w 8266899"/>
              <a:gd name="connsiteY1" fmla="*/ 0 h 10708898"/>
              <a:gd name="connsiteX2" fmla="*/ 8266899 w 8266899"/>
              <a:gd name="connsiteY2" fmla="*/ 5712230 h 10708898"/>
              <a:gd name="connsiteX3" fmla="*/ 562913 w 8266899"/>
              <a:gd name="connsiteY3" fmla="*/ 10708898 h 10708898"/>
              <a:gd name="connsiteX4" fmla="*/ 0 w 8266899"/>
              <a:gd name="connsiteY4" fmla="*/ 2952177 h 10708898"/>
              <a:gd name="connsiteX0" fmla="*/ 0 w 8266899"/>
              <a:gd name="connsiteY0" fmla="*/ 2952177 h 9862579"/>
              <a:gd name="connsiteX1" fmla="*/ 4621883 w 8266899"/>
              <a:gd name="connsiteY1" fmla="*/ 0 h 9862579"/>
              <a:gd name="connsiteX2" fmla="*/ 8266899 w 8266899"/>
              <a:gd name="connsiteY2" fmla="*/ 5712230 h 9862579"/>
              <a:gd name="connsiteX3" fmla="*/ 39353 w 8266899"/>
              <a:gd name="connsiteY3" fmla="*/ 9862579 h 9862579"/>
              <a:gd name="connsiteX4" fmla="*/ 0 w 8266899"/>
              <a:gd name="connsiteY4" fmla="*/ 2952177 h 9862579"/>
              <a:gd name="connsiteX0" fmla="*/ 0 w 8266899"/>
              <a:gd name="connsiteY0" fmla="*/ 2952177 h 9862579"/>
              <a:gd name="connsiteX1" fmla="*/ 4621883 w 8266899"/>
              <a:gd name="connsiteY1" fmla="*/ 0 h 9862579"/>
              <a:gd name="connsiteX2" fmla="*/ 8266899 w 8266899"/>
              <a:gd name="connsiteY2" fmla="*/ 5712230 h 9862579"/>
              <a:gd name="connsiteX3" fmla="*/ 845769 w 8266899"/>
              <a:gd name="connsiteY3" fmla="*/ 9489704 h 9862579"/>
              <a:gd name="connsiteX4" fmla="*/ 39353 w 8266899"/>
              <a:gd name="connsiteY4" fmla="*/ 9862579 h 9862579"/>
              <a:gd name="connsiteX5" fmla="*/ 0 w 8266899"/>
              <a:gd name="connsiteY5" fmla="*/ 2952177 h 9862579"/>
              <a:gd name="connsiteX0" fmla="*/ 0 w 8266899"/>
              <a:gd name="connsiteY0" fmla="*/ 2952177 h 10682129"/>
              <a:gd name="connsiteX1" fmla="*/ 4621883 w 8266899"/>
              <a:gd name="connsiteY1" fmla="*/ 0 h 10682129"/>
              <a:gd name="connsiteX2" fmla="*/ 8266899 w 8266899"/>
              <a:gd name="connsiteY2" fmla="*/ 5712230 h 10682129"/>
              <a:gd name="connsiteX3" fmla="*/ 601252 w 8266899"/>
              <a:gd name="connsiteY3" fmla="*/ 10682129 h 10682129"/>
              <a:gd name="connsiteX4" fmla="*/ 39353 w 8266899"/>
              <a:gd name="connsiteY4" fmla="*/ 9862579 h 10682129"/>
              <a:gd name="connsiteX5" fmla="*/ 0 w 8266899"/>
              <a:gd name="connsiteY5" fmla="*/ 2952177 h 10682129"/>
              <a:gd name="connsiteX0" fmla="*/ 0 w 8266899"/>
              <a:gd name="connsiteY0" fmla="*/ 2952177 h 10682129"/>
              <a:gd name="connsiteX1" fmla="*/ 4621883 w 8266899"/>
              <a:gd name="connsiteY1" fmla="*/ 0 h 10682129"/>
              <a:gd name="connsiteX2" fmla="*/ 8266899 w 8266899"/>
              <a:gd name="connsiteY2" fmla="*/ 5712230 h 10682129"/>
              <a:gd name="connsiteX3" fmla="*/ 601252 w 8266899"/>
              <a:gd name="connsiteY3" fmla="*/ 10682129 h 10682129"/>
              <a:gd name="connsiteX4" fmla="*/ 36235 w 8266899"/>
              <a:gd name="connsiteY4" fmla="*/ 9832674 h 10682129"/>
              <a:gd name="connsiteX5" fmla="*/ 0 w 8266899"/>
              <a:gd name="connsiteY5" fmla="*/ 2952177 h 10682129"/>
              <a:gd name="connsiteX0" fmla="*/ 0 w 8303041"/>
              <a:gd name="connsiteY0" fmla="*/ 2952177 h 10682129"/>
              <a:gd name="connsiteX1" fmla="*/ 4621883 w 8303041"/>
              <a:gd name="connsiteY1" fmla="*/ 0 h 10682129"/>
              <a:gd name="connsiteX2" fmla="*/ 8303041 w 8303041"/>
              <a:gd name="connsiteY2" fmla="*/ 5768925 h 10682129"/>
              <a:gd name="connsiteX3" fmla="*/ 601252 w 8303041"/>
              <a:gd name="connsiteY3" fmla="*/ 10682129 h 10682129"/>
              <a:gd name="connsiteX4" fmla="*/ 36235 w 8303041"/>
              <a:gd name="connsiteY4" fmla="*/ 9832674 h 10682129"/>
              <a:gd name="connsiteX5" fmla="*/ 0 w 8303041"/>
              <a:gd name="connsiteY5" fmla="*/ 2952177 h 10682129"/>
              <a:gd name="connsiteX0" fmla="*/ 0 w 8314517"/>
              <a:gd name="connsiteY0" fmla="*/ 2784077 h 10682129"/>
              <a:gd name="connsiteX1" fmla="*/ 4633359 w 8314517"/>
              <a:gd name="connsiteY1" fmla="*/ 0 h 10682129"/>
              <a:gd name="connsiteX2" fmla="*/ 8314517 w 8314517"/>
              <a:gd name="connsiteY2" fmla="*/ 5768925 h 10682129"/>
              <a:gd name="connsiteX3" fmla="*/ 612728 w 8314517"/>
              <a:gd name="connsiteY3" fmla="*/ 10682129 h 10682129"/>
              <a:gd name="connsiteX4" fmla="*/ 47711 w 8314517"/>
              <a:gd name="connsiteY4" fmla="*/ 9832674 h 10682129"/>
              <a:gd name="connsiteX5" fmla="*/ 0 w 8314517"/>
              <a:gd name="connsiteY5" fmla="*/ 2784077 h 10682129"/>
              <a:gd name="connsiteX0" fmla="*/ 0 w 8314517"/>
              <a:gd name="connsiteY0" fmla="*/ 2878900 h 10776952"/>
              <a:gd name="connsiteX1" fmla="*/ 4556964 w 8314517"/>
              <a:gd name="connsiteY1" fmla="*/ 0 h 10776952"/>
              <a:gd name="connsiteX2" fmla="*/ 8314517 w 8314517"/>
              <a:gd name="connsiteY2" fmla="*/ 5863748 h 10776952"/>
              <a:gd name="connsiteX3" fmla="*/ 612728 w 8314517"/>
              <a:gd name="connsiteY3" fmla="*/ 10776952 h 10776952"/>
              <a:gd name="connsiteX4" fmla="*/ 47711 w 8314517"/>
              <a:gd name="connsiteY4" fmla="*/ 9927497 h 10776952"/>
              <a:gd name="connsiteX5" fmla="*/ 0 w 8314517"/>
              <a:gd name="connsiteY5" fmla="*/ 2878900 h 10776952"/>
              <a:gd name="connsiteX0" fmla="*/ 0 w 8314517"/>
              <a:gd name="connsiteY0" fmla="*/ 2901579 h 10799631"/>
              <a:gd name="connsiteX1" fmla="*/ 4542507 w 8314517"/>
              <a:gd name="connsiteY1" fmla="*/ 0 h 10799631"/>
              <a:gd name="connsiteX2" fmla="*/ 8314517 w 8314517"/>
              <a:gd name="connsiteY2" fmla="*/ 5886427 h 10799631"/>
              <a:gd name="connsiteX3" fmla="*/ 612728 w 8314517"/>
              <a:gd name="connsiteY3" fmla="*/ 10799631 h 10799631"/>
              <a:gd name="connsiteX4" fmla="*/ 47711 w 8314517"/>
              <a:gd name="connsiteY4" fmla="*/ 9950176 h 10799631"/>
              <a:gd name="connsiteX5" fmla="*/ 0 w 8314517"/>
              <a:gd name="connsiteY5" fmla="*/ 2901579 h 10799631"/>
              <a:gd name="connsiteX0" fmla="*/ 0 w 8314517"/>
              <a:gd name="connsiteY0" fmla="*/ 2954163 h 10852215"/>
              <a:gd name="connsiteX1" fmla="*/ 4524933 w 8314517"/>
              <a:gd name="connsiteY1" fmla="*/ 0 h 10852215"/>
              <a:gd name="connsiteX2" fmla="*/ 8314517 w 8314517"/>
              <a:gd name="connsiteY2" fmla="*/ 5939011 h 10852215"/>
              <a:gd name="connsiteX3" fmla="*/ 612728 w 8314517"/>
              <a:gd name="connsiteY3" fmla="*/ 10852215 h 10852215"/>
              <a:gd name="connsiteX4" fmla="*/ 47711 w 8314517"/>
              <a:gd name="connsiteY4" fmla="*/ 10002760 h 10852215"/>
              <a:gd name="connsiteX5" fmla="*/ 0 w 8314517"/>
              <a:gd name="connsiteY5" fmla="*/ 2954163 h 10852215"/>
              <a:gd name="connsiteX0" fmla="*/ 288194 w 8266806"/>
              <a:gd name="connsiteY0" fmla="*/ 3873734 h 10852215"/>
              <a:gd name="connsiteX1" fmla="*/ 4477222 w 8266806"/>
              <a:gd name="connsiteY1" fmla="*/ 0 h 10852215"/>
              <a:gd name="connsiteX2" fmla="*/ 8266806 w 8266806"/>
              <a:gd name="connsiteY2" fmla="*/ 5939011 h 10852215"/>
              <a:gd name="connsiteX3" fmla="*/ 565017 w 8266806"/>
              <a:gd name="connsiteY3" fmla="*/ 10852215 h 10852215"/>
              <a:gd name="connsiteX4" fmla="*/ 0 w 8266806"/>
              <a:gd name="connsiteY4" fmla="*/ 10002760 h 10852215"/>
              <a:gd name="connsiteX5" fmla="*/ 288194 w 8266806"/>
              <a:gd name="connsiteY5" fmla="*/ 3873734 h 10852215"/>
              <a:gd name="connsiteX0" fmla="*/ 118470 w 8266806"/>
              <a:gd name="connsiteY0" fmla="*/ 3584395 h 10852215"/>
              <a:gd name="connsiteX1" fmla="*/ 4477222 w 8266806"/>
              <a:gd name="connsiteY1" fmla="*/ 0 h 10852215"/>
              <a:gd name="connsiteX2" fmla="*/ 8266806 w 8266806"/>
              <a:gd name="connsiteY2" fmla="*/ 5939011 h 10852215"/>
              <a:gd name="connsiteX3" fmla="*/ 565017 w 8266806"/>
              <a:gd name="connsiteY3" fmla="*/ 10852215 h 10852215"/>
              <a:gd name="connsiteX4" fmla="*/ 0 w 8266806"/>
              <a:gd name="connsiteY4" fmla="*/ 10002760 h 10852215"/>
              <a:gd name="connsiteX5" fmla="*/ 118470 w 8266806"/>
              <a:gd name="connsiteY5" fmla="*/ 3584395 h 10852215"/>
              <a:gd name="connsiteX0" fmla="*/ 118470 w 8266806"/>
              <a:gd name="connsiteY0" fmla="*/ 1691200 h 8959020"/>
              <a:gd name="connsiteX1" fmla="*/ 5433785 w 8266806"/>
              <a:gd name="connsiteY1" fmla="*/ 0 h 8959020"/>
              <a:gd name="connsiteX2" fmla="*/ 8266806 w 8266806"/>
              <a:gd name="connsiteY2" fmla="*/ 4045816 h 8959020"/>
              <a:gd name="connsiteX3" fmla="*/ 565017 w 8266806"/>
              <a:gd name="connsiteY3" fmla="*/ 8959020 h 8959020"/>
              <a:gd name="connsiteX4" fmla="*/ 0 w 8266806"/>
              <a:gd name="connsiteY4" fmla="*/ 8109565 h 8959020"/>
              <a:gd name="connsiteX5" fmla="*/ 118470 w 8266806"/>
              <a:gd name="connsiteY5" fmla="*/ 1691200 h 8959020"/>
              <a:gd name="connsiteX0" fmla="*/ 118470 w 8266806"/>
              <a:gd name="connsiteY0" fmla="*/ 2611051 h 9878871"/>
              <a:gd name="connsiteX1" fmla="*/ 4243746 w 8266806"/>
              <a:gd name="connsiteY1" fmla="*/ 0 h 9878871"/>
              <a:gd name="connsiteX2" fmla="*/ 8266806 w 8266806"/>
              <a:gd name="connsiteY2" fmla="*/ 4965667 h 9878871"/>
              <a:gd name="connsiteX3" fmla="*/ 565017 w 8266806"/>
              <a:gd name="connsiteY3" fmla="*/ 9878871 h 9878871"/>
              <a:gd name="connsiteX4" fmla="*/ 0 w 8266806"/>
              <a:gd name="connsiteY4" fmla="*/ 9029416 h 9878871"/>
              <a:gd name="connsiteX5" fmla="*/ 118470 w 8266806"/>
              <a:gd name="connsiteY5" fmla="*/ 2611051 h 9878871"/>
              <a:gd name="connsiteX0" fmla="*/ 118470 w 5887578"/>
              <a:gd name="connsiteY0" fmla="*/ 2611051 h 9878871"/>
              <a:gd name="connsiteX1" fmla="*/ 4243746 w 5887578"/>
              <a:gd name="connsiteY1" fmla="*/ 0 h 9878871"/>
              <a:gd name="connsiteX2" fmla="*/ 5887578 w 5887578"/>
              <a:gd name="connsiteY2" fmla="*/ 6614873 h 9878871"/>
              <a:gd name="connsiteX3" fmla="*/ 565017 w 5887578"/>
              <a:gd name="connsiteY3" fmla="*/ 9878871 h 9878871"/>
              <a:gd name="connsiteX4" fmla="*/ 0 w 5887578"/>
              <a:gd name="connsiteY4" fmla="*/ 9029416 h 9878871"/>
              <a:gd name="connsiteX5" fmla="*/ 118470 w 5887578"/>
              <a:gd name="connsiteY5" fmla="*/ 2611051 h 9878871"/>
              <a:gd name="connsiteX0" fmla="*/ 118470 w 7660518"/>
              <a:gd name="connsiteY0" fmla="*/ 2611051 h 9878871"/>
              <a:gd name="connsiteX1" fmla="*/ 4243746 w 7660518"/>
              <a:gd name="connsiteY1" fmla="*/ 0 h 9878871"/>
              <a:gd name="connsiteX2" fmla="*/ 7660518 w 7660518"/>
              <a:gd name="connsiteY2" fmla="*/ 5307990 h 9878871"/>
              <a:gd name="connsiteX3" fmla="*/ 565017 w 7660518"/>
              <a:gd name="connsiteY3" fmla="*/ 9878871 h 9878871"/>
              <a:gd name="connsiteX4" fmla="*/ 0 w 7660518"/>
              <a:gd name="connsiteY4" fmla="*/ 9029416 h 9878871"/>
              <a:gd name="connsiteX5" fmla="*/ 118470 w 7660518"/>
              <a:gd name="connsiteY5" fmla="*/ 2611051 h 9878871"/>
              <a:gd name="connsiteX0" fmla="*/ 118470 w 7660518"/>
              <a:gd name="connsiteY0" fmla="*/ 2634867 h 9902687"/>
              <a:gd name="connsiteX1" fmla="*/ 4258010 w 7660518"/>
              <a:gd name="connsiteY1" fmla="*/ 0 h 9902687"/>
              <a:gd name="connsiteX2" fmla="*/ 7660518 w 7660518"/>
              <a:gd name="connsiteY2" fmla="*/ 5331806 h 9902687"/>
              <a:gd name="connsiteX3" fmla="*/ 565017 w 7660518"/>
              <a:gd name="connsiteY3" fmla="*/ 9902687 h 9902687"/>
              <a:gd name="connsiteX4" fmla="*/ 0 w 7660518"/>
              <a:gd name="connsiteY4" fmla="*/ 9053232 h 9902687"/>
              <a:gd name="connsiteX5" fmla="*/ 118470 w 7660518"/>
              <a:gd name="connsiteY5" fmla="*/ 2634867 h 9902687"/>
              <a:gd name="connsiteX0" fmla="*/ 0 w 7672517"/>
              <a:gd name="connsiteY0" fmla="*/ 2614974 h 9902687"/>
              <a:gd name="connsiteX1" fmla="*/ 4270009 w 7672517"/>
              <a:gd name="connsiteY1" fmla="*/ 0 h 9902687"/>
              <a:gd name="connsiteX2" fmla="*/ 7672517 w 7672517"/>
              <a:gd name="connsiteY2" fmla="*/ 5331806 h 9902687"/>
              <a:gd name="connsiteX3" fmla="*/ 577016 w 7672517"/>
              <a:gd name="connsiteY3" fmla="*/ 9902687 h 9902687"/>
              <a:gd name="connsiteX4" fmla="*/ 11999 w 7672517"/>
              <a:gd name="connsiteY4" fmla="*/ 9053232 h 9902687"/>
              <a:gd name="connsiteX5" fmla="*/ 0 w 7672517"/>
              <a:gd name="connsiteY5" fmla="*/ 2614974 h 9902687"/>
              <a:gd name="connsiteX0" fmla="*/ 0 w 7672517"/>
              <a:gd name="connsiteY0" fmla="*/ 2644717 h 9932430"/>
              <a:gd name="connsiteX1" fmla="*/ 4260068 w 7672517"/>
              <a:gd name="connsiteY1" fmla="*/ 0 h 9932430"/>
              <a:gd name="connsiteX2" fmla="*/ 7672517 w 7672517"/>
              <a:gd name="connsiteY2" fmla="*/ 5361549 h 9932430"/>
              <a:gd name="connsiteX3" fmla="*/ 577016 w 7672517"/>
              <a:gd name="connsiteY3" fmla="*/ 9932430 h 9932430"/>
              <a:gd name="connsiteX4" fmla="*/ 11999 w 7672517"/>
              <a:gd name="connsiteY4" fmla="*/ 9082975 h 9932430"/>
              <a:gd name="connsiteX5" fmla="*/ 0 w 7672517"/>
              <a:gd name="connsiteY5" fmla="*/ 2644717 h 99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2517" h="9932430">
                <a:moveTo>
                  <a:pt x="0" y="2644717"/>
                </a:moveTo>
                <a:lnTo>
                  <a:pt x="4260068" y="0"/>
                </a:lnTo>
                <a:lnTo>
                  <a:pt x="7672517" y="5361549"/>
                </a:lnTo>
                <a:lnTo>
                  <a:pt x="577016" y="9932430"/>
                </a:lnTo>
                <a:lnTo>
                  <a:pt x="11999" y="9082975"/>
                </a:lnTo>
                <a:cubicBezTo>
                  <a:pt x="7999" y="6936889"/>
                  <a:pt x="4000" y="4790803"/>
                  <a:pt x="0" y="2644717"/>
                </a:cubicBezTo>
                <a:close/>
              </a:path>
            </a:pathLst>
          </a:custGeom>
          <a:solidFill>
            <a:srgbClr val="0C3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Triangle 27"/>
          <p:cNvSpPr/>
          <p:nvPr userDrawn="1"/>
        </p:nvSpPr>
        <p:spPr>
          <a:xfrm>
            <a:off x="8599520" y="5988464"/>
            <a:ext cx="551736" cy="86953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9" name="Triangle 27"/>
          <p:cNvSpPr>
            <a:spLocks noChangeAspect="1"/>
          </p:cNvSpPr>
          <p:nvPr userDrawn="1"/>
        </p:nvSpPr>
        <p:spPr>
          <a:xfrm rot="10800000">
            <a:off x="-18288" y="-79443"/>
            <a:ext cx="3676175" cy="5793651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84CA2263-06F5-4246-B3C8-3CF55FC8F1DA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8724274" y="6492875"/>
            <a:ext cx="429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52A0E-D9F7-364D-A559-0843C654640F}" type="slidenum">
              <a:rPr lang="en-US" sz="1000" smtClean="0">
                <a:solidFill>
                  <a:srgbClr val="003764"/>
                </a:solidFill>
              </a:rPr>
              <a:pPr/>
              <a:t>‹#›</a:t>
            </a:fld>
            <a:endParaRPr lang="en-US" sz="1000" dirty="0">
              <a:solidFill>
                <a:srgbClr val="00376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6" y="312458"/>
            <a:ext cx="923850" cy="10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 cap="small" baseline="0">
          <a:solidFill>
            <a:schemeClr val="tx1"/>
          </a:solidFill>
          <a:latin typeface="Baskerville Old Face" charset="0"/>
          <a:ea typeface="Baskerville Old Face" charset="0"/>
          <a:cs typeface="Baskerville Old Fac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A_LOGO_reg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79" y="188452"/>
            <a:ext cx="1968865" cy="7374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52824" y="1090707"/>
            <a:ext cx="8090647" cy="29881"/>
          </a:xfrm>
          <a:prstGeom prst="line">
            <a:avLst/>
          </a:prstGeom>
          <a:ln>
            <a:solidFill>
              <a:srgbClr val="9E1D2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2824" y="6320113"/>
            <a:ext cx="8090647" cy="29881"/>
          </a:xfrm>
          <a:prstGeom prst="line">
            <a:avLst/>
          </a:prstGeom>
          <a:ln>
            <a:solidFill>
              <a:srgbClr val="11175E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428900"/>
            <a:ext cx="9144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91311C5-D7A4-B447-AB09-972E01C0ED62}" type="slidenum">
              <a:rPr lang="en-US" smtClean="0">
                <a:solidFill>
                  <a:srgbClr val="06357A"/>
                </a:solidFill>
                <a:latin typeface="Helvetica"/>
                <a:cs typeface="Helvetica"/>
              </a:rPr>
              <a:pPr algn="ctr"/>
              <a:t>‹#›</a:t>
            </a:fld>
            <a:endParaRPr lang="en-US" dirty="0">
              <a:solidFill>
                <a:srgbClr val="06357A"/>
              </a:solidFill>
              <a:latin typeface="Helvetica"/>
              <a:cs typeface="Helvetica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3400" y="2865438"/>
            <a:ext cx="5899150" cy="1143000"/>
          </a:xfrm>
          <a:prstGeom prst="rect">
            <a:avLst/>
          </a:prstGeom>
        </p:spPr>
        <p:txBody>
          <a:bodyPr vert="horz" l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52450" y="223838"/>
            <a:ext cx="8134350" cy="652462"/>
          </a:xfrm>
          <a:prstGeom prst="rect">
            <a:avLst/>
          </a:prstGeom>
        </p:spPr>
        <p:txBody>
          <a:bodyPr vert="horz" lIns="0" tIns="45720" rIns="91440" bIns="0" rtlCol="0" anchor="ctr">
            <a:normAutofit/>
          </a:bodyPr>
          <a:lstStyle/>
          <a:p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Click to edit </a:t>
            </a:r>
            <a:b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</a:br>
            <a:r>
              <a:rPr lang="en-CA" sz="2800" b="1" dirty="0">
                <a:solidFill>
                  <a:srgbClr val="11175E"/>
                </a:solidFill>
                <a:latin typeface="Helvetica"/>
                <a:cs typeface="Helvetica"/>
              </a:rPr>
              <a:t>Master title style</a:t>
            </a:r>
            <a:endParaRPr lang="en-US" sz="2800" b="1" dirty="0">
              <a:solidFill>
                <a:srgbClr val="11175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12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64"/>
          <a:stretch/>
        </p:blipFill>
        <p:spPr>
          <a:xfrm>
            <a:off x="0" y="8776"/>
            <a:ext cx="9144000" cy="6849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C3B6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144000" cy="353418"/>
          </a:xfrm>
          <a:prstGeom prst="rect">
            <a:avLst/>
          </a:pr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1" kern="1200" cap="all" baseline="0" dirty="0">
                <a:solidFill>
                  <a:schemeClr val="bg1"/>
                </a:solidFill>
                <a:effectLst/>
                <a:latin typeface="Verdana" charset="0"/>
                <a:ea typeface="Baskerville Old Face" charset="0"/>
                <a:cs typeface="Baskerville Old Face" charset="0"/>
              </a:rPr>
              <a:t>Montréal / Toronto / Calgary / Vancouver / Ft. Lauderdale / Orlando / Naples / Phoenix / Palm Springs</a:t>
            </a:r>
            <a:endParaRPr lang="en-US" sz="1050" b="0" kern="1200" cap="all" baseline="0" dirty="0">
              <a:solidFill>
                <a:schemeClr val="bg1"/>
              </a:solidFill>
              <a:effectLst/>
              <a:latin typeface="Verdana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"/>
          <a:stretch/>
        </p:blipFill>
        <p:spPr>
          <a:xfrm>
            <a:off x="2879449" y="876665"/>
            <a:ext cx="3385103" cy="156763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265680" y="2679577"/>
            <a:ext cx="5059680" cy="261610"/>
            <a:chOff x="2265680" y="3028955"/>
            <a:chExt cx="5059680" cy="261610"/>
          </a:xfrm>
        </p:grpSpPr>
        <p:cxnSp>
          <p:nvCxnSpPr>
            <p:cNvPr id="14" name="Straight Connector 13"/>
            <p:cNvCxnSpPr>
              <a:cxnSpLocks/>
            </p:cNvCxnSpPr>
            <p:nvPr/>
          </p:nvCxnSpPr>
          <p:spPr>
            <a:xfrm flipV="1">
              <a:off x="2265680" y="3159736"/>
              <a:ext cx="1741241" cy="10160"/>
            </a:xfrm>
            <a:prstGeom prst="line">
              <a:avLst/>
            </a:prstGeom>
            <a:ln w="25400">
              <a:solidFill>
                <a:srgbClr val="8675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5650787" y="3159736"/>
              <a:ext cx="1674573" cy="0"/>
            </a:xfrm>
            <a:prstGeom prst="line">
              <a:avLst/>
            </a:prstGeom>
            <a:ln w="25400">
              <a:solidFill>
                <a:srgbClr val="8675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769360" y="3028955"/>
              <a:ext cx="2052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cap="all" dirty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AUGUST 16 2018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275840" y="3025925"/>
            <a:ext cx="50393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cap="all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OWNING U.S. PROPERTY THE CANADIAN WAY</a:t>
            </a:r>
          </a:p>
          <a:p>
            <a:pPr lvl="0" algn="ctr">
              <a:spcBef>
                <a:spcPct val="0"/>
              </a:spcBef>
            </a:pPr>
            <a:r>
              <a:rPr lang="en-US" sz="1400" cap="all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REAL ESTATE For Canadian Snowbirds IN SWFL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0" y="4223794"/>
            <a:ext cx="5019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David A. Altro, </a:t>
            </a:r>
            <a:r>
              <a:rPr lang="en-US" sz="1500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B.A., LL.L., J.D., D.D.N., </a:t>
            </a:r>
            <a:r>
              <a:rPr lang="en-US" sz="1500" dirty="0" err="1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F.Pl</a:t>
            </a:r>
            <a:r>
              <a:rPr lang="en-US" sz="1500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., TEP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Managing Partner, Florida Attorney &amp; </a:t>
            </a:r>
            <a:br>
              <a:rPr lang="en-US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</a:br>
            <a:r>
              <a:rPr lang="en-US" dirty="0">
                <a:solidFill>
                  <a:schemeClr val="bg1"/>
                </a:solidFill>
                <a:latin typeface="ITC New Baskerville Std" charset="0"/>
                <a:ea typeface="ITC New Baskerville Std" charset="0"/>
                <a:cs typeface="ITC New Baskerville Std" charset="0"/>
              </a:rPr>
              <a:t>Canadian Legal Advisor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65680" y="5298554"/>
            <a:ext cx="5059680" cy="10160"/>
          </a:xfrm>
          <a:prstGeom prst="line">
            <a:avLst/>
          </a:prstGeom>
          <a:ln w="25400">
            <a:solidFill>
              <a:srgbClr val="867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"/>
          <p:cNvSpPr>
            <a:spLocks/>
          </p:cNvSpPr>
          <p:nvPr/>
        </p:nvSpPr>
        <p:spPr bwMode="auto">
          <a:xfrm>
            <a:off x="2275840" y="6047612"/>
            <a:ext cx="5039360" cy="43734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English Baskerville Old Face" charset="0"/>
                <a:cs typeface="English Baskerville Old Face" charset="0"/>
                <a:sym typeface="Goudy Old Style" charset="0"/>
              </a:rPr>
              <a:t>daltro@altrolaw.com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English Baskerville Old Face" charset="0"/>
                <a:cs typeface="English Baskerville Old Face" charset="0"/>
                <a:sym typeface="Goudy Old Style" charset="0"/>
              </a:rPr>
              <a:t>1.888.GO.ALTRO / www.altrolaw.com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1488" y="-1444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38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3161509-CD6B-4D4C-B3D4-E5E316002790}"/>
              </a:ext>
            </a:extLst>
          </p:cNvPr>
          <p:cNvSpPr txBox="1">
            <a:spLocks/>
          </p:cNvSpPr>
          <p:nvPr/>
        </p:nvSpPr>
        <p:spPr>
          <a:xfrm>
            <a:off x="381000" y="467360"/>
            <a:ext cx="6858000" cy="81280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1" kern="1200">
                <a:solidFill>
                  <a:schemeClr val="bg1"/>
                </a:solidFill>
                <a:latin typeface="Baskerville Old Face" charset="0"/>
                <a:ea typeface="Baskerville Old Face" charset="0"/>
                <a:cs typeface="Baskerville Old Face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/>
              <a:t>2. US LLPs and LLLPs</a:t>
            </a:r>
            <a:endParaRPr lang="en-US" sz="2800" cap="small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63D880-BBB9-454A-B9F8-C02D34C24FFC}"/>
              </a:ext>
            </a:extLst>
          </p:cNvPr>
          <p:cNvSpPr txBox="1">
            <a:spLocks/>
          </p:cNvSpPr>
          <p:nvPr/>
        </p:nvSpPr>
        <p:spPr>
          <a:xfrm>
            <a:off x="381000" y="2003943"/>
            <a:ext cx="8125326" cy="3500625"/>
          </a:xfrm>
          <a:prstGeom prst="rect">
            <a:avLst/>
          </a:prstGeom>
        </p:spPr>
        <p:txBody>
          <a:bodyPr vert="horz" lIns="144000" tIns="45720" rIns="14400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754D"/>
              </a:buClr>
              <a:buSzPct val="100000"/>
              <a:buFont typeface="Arial"/>
              <a:buNone/>
              <a:defRPr sz="2400" b="1" i="0" kern="1200" cap="small" baseline="0">
                <a:solidFill>
                  <a:srgbClr val="86754D"/>
                </a:solidFill>
                <a:latin typeface="Baskerville Old Face" charset="0"/>
                <a:ea typeface="Baskerville Old Face" charset="0"/>
                <a:cs typeface="Baskerville Old Face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AppleMyungjo" charset="-127"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AppleSystemUIFont" charset="-120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LucidaGrandeUI" charset="0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charset="0"/>
              <a:buChar char="•"/>
            </a:pPr>
            <a:r>
              <a:rPr lang="en-US" b="0" cap="none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Limited Liability Partnerships</a:t>
            </a:r>
          </a:p>
          <a:p>
            <a:pPr marL="342900" indent="-342900" algn="l">
              <a:lnSpc>
                <a:spcPct val="150000"/>
              </a:lnSpc>
              <a:buFont typeface="Arial" charset="0"/>
              <a:buChar char="•"/>
            </a:pPr>
            <a:r>
              <a:rPr lang="en-US" b="0" cap="none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US Limited Liability Limited Partnerships </a:t>
            </a:r>
          </a:p>
          <a:p>
            <a:pPr marL="342900" indent="-342900" algn="l">
              <a:lnSpc>
                <a:spcPct val="150000"/>
              </a:lnSpc>
              <a:buFont typeface="Arial" charset="0"/>
              <a:buChar char="•"/>
            </a:pPr>
            <a:r>
              <a:rPr lang="en-US" b="0" cap="none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Potential double taxation</a:t>
            </a:r>
          </a:p>
          <a:p>
            <a:pPr marL="342900" indent="-342900" algn="l">
              <a:lnSpc>
                <a:spcPct val="150000"/>
              </a:lnSpc>
              <a:buFont typeface="Arial" charset="0"/>
              <a:buChar char="•"/>
            </a:pPr>
            <a:r>
              <a:rPr lang="en-US" b="0" cap="none" dirty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rPr>
              <a:t>Problem of classification by Canada Revenue Agency</a:t>
            </a:r>
          </a:p>
          <a:p>
            <a:pPr marL="800100" lvl="1" indent="-342900" algn="l">
              <a:lnSpc>
                <a:spcPct val="150000"/>
              </a:lnSpc>
              <a:buFont typeface="AppleMyungjo" charset="-127"/>
              <a:buChar char="□"/>
            </a:pPr>
            <a:r>
              <a:rPr lang="en-US" dirty="0"/>
              <a:t>Canadian tax treatment uncertain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61872" y="2350008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2D98-E75C-4B29-B236-D0DBD484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3. Gifting US Real Property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57061" y="1948675"/>
            <a:ext cx="2549398" cy="3838666"/>
            <a:chOff x="557061" y="2538984"/>
            <a:chExt cx="2549398" cy="3838666"/>
          </a:xfrm>
        </p:grpSpPr>
        <p:sp>
          <p:nvSpPr>
            <p:cNvPr id="5" name="Rectangle 4"/>
            <p:cNvSpPr/>
            <p:nvPr/>
          </p:nvSpPr>
          <p:spPr>
            <a:xfrm>
              <a:off x="557061" y="3081527"/>
              <a:ext cx="2549398" cy="3296123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12418" y="2538984"/>
              <a:ext cx="941832" cy="941832"/>
              <a:chOff x="1312418" y="2538984"/>
              <a:chExt cx="941832" cy="94183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312418" y="2538984"/>
                <a:ext cx="941832" cy="9418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0737" y="2735313"/>
                <a:ext cx="545195" cy="549175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57061" y="3604431"/>
              <a:ext cx="2549398" cy="1477328"/>
            </a:xfrm>
            <a:prstGeom prst="rect">
              <a:avLst/>
            </a:prstGeom>
          </p:spPr>
          <p:txBody>
            <a:bodyPr wrap="square" lIns="144000" rIns="14400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C3B60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Not eligible for utilization of lifetime gift tax exemption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44944" y="1948675"/>
            <a:ext cx="2549398" cy="4112435"/>
            <a:chOff x="3520179" y="2538984"/>
            <a:chExt cx="2549398" cy="4112435"/>
          </a:xfrm>
        </p:grpSpPr>
        <p:sp>
          <p:nvSpPr>
            <p:cNvPr id="16" name="Rectangle 15"/>
            <p:cNvSpPr/>
            <p:nvPr/>
          </p:nvSpPr>
          <p:spPr>
            <a:xfrm>
              <a:off x="3520179" y="3081527"/>
              <a:ext cx="2549398" cy="3296123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75536" y="2538984"/>
              <a:ext cx="941832" cy="941832"/>
              <a:chOff x="1312418" y="2538984"/>
              <a:chExt cx="941832" cy="94183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312418" y="2538984"/>
                <a:ext cx="941832" cy="9418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0737" y="2735313"/>
                <a:ext cx="545195" cy="549175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3520179" y="3604431"/>
              <a:ext cx="2549398" cy="3046988"/>
            </a:xfrm>
            <a:prstGeom prst="rect">
              <a:avLst/>
            </a:prstGeom>
          </p:spPr>
          <p:txBody>
            <a:bodyPr wrap="square" lIns="144000" rIns="14400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C3B60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Subject to gift tax at 40% of the value of the gift over:</a:t>
              </a:r>
            </a:p>
            <a:p>
              <a:pPr marL="285750" indent="-285750">
                <a:lnSpc>
                  <a:spcPct val="150000"/>
                </a:lnSpc>
                <a:buFont typeface="Arial" charset="0"/>
                <a:buChar char="•"/>
              </a:pPr>
              <a:r>
                <a:rPr lang="en-US" sz="1600" dirty="0">
                  <a:solidFill>
                    <a:srgbClr val="0C3B60"/>
                  </a:solidFill>
                  <a:latin typeface="Verdana" charset="0"/>
                  <a:ea typeface="Verdana" charset="0"/>
                  <a:cs typeface="Verdana" charset="0"/>
                </a:rPr>
                <a:t>$152K to spouse; or </a:t>
              </a:r>
            </a:p>
            <a:p>
              <a:pPr marL="285750" indent="-285750">
                <a:lnSpc>
                  <a:spcPct val="150000"/>
                </a:lnSpc>
                <a:buFont typeface="Arial" charset="0"/>
                <a:buChar char="•"/>
              </a:pPr>
              <a:r>
                <a:rPr lang="en-US" sz="1600" dirty="0">
                  <a:solidFill>
                    <a:srgbClr val="0C3B60"/>
                  </a:solidFill>
                  <a:latin typeface="Verdana" charset="0"/>
                  <a:ea typeface="Verdana" charset="0"/>
                  <a:cs typeface="Verdana" charset="0"/>
                </a:rPr>
                <a:t>$15K to others </a:t>
              </a:r>
            </a:p>
            <a:p>
              <a:pPr>
                <a:lnSpc>
                  <a:spcPct val="150000"/>
                </a:lnSpc>
              </a:pPr>
              <a:endParaRPr lang="en-US" sz="2000" dirty="0">
                <a:solidFill>
                  <a:srgbClr val="0C3B60"/>
                </a:solidFill>
                <a:latin typeface="Baskerville Old Face" charset="0"/>
                <a:ea typeface="Baskerville Old Face" charset="0"/>
                <a:cs typeface="Baskerville Old Face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2827" y="1948675"/>
            <a:ext cx="2549398" cy="3838666"/>
            <a:chOff x="6332827" y="2538984"/>
            <a:chExt cx="2549398" cy="3838666"/>
          </a:xfrm>
        </p:grpSpPr>
        <p:sp>
          <p:nvSpPr>
            <p:cNvPr id="21" name="Rectangle 20"/>
            <p:cNvSpPr/>
            <p:nvPr/>
          </p:nvSpPr>
          <p:spPr>
            <a:xfrm>
              <a:off x="6332827" y="3081527"/>
              <a:ext cx="2549398" cy="3296123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088184" y="2538984"/>
              <a:ext cx="941832" cy="941832"/>
              <a:chOff x="1312418" y="2538984"/>
              <a:chExt cx="941832" cy="94183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312418" y="2538984"/>
                <a:ext cx="941832" cy="9418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0737" y="2735313"/>
                <a:ext cx="545195" cy="549175"/>
              </a:xfrm>
              <a:prstGeom prst="rect">
                <a:avLst/>
              </a:prstGeom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6332827" y="3604431"/>
              <a:ext cx="2549398" cy="2585323"/>
            </a:xfrm>
            <a:prstGeom prst="rect">
              <a:avLst/>
            </a:prstGeom>
          </p:spPr>
          <p:txBody>
            <a:bodyPr wrap="square" lIns="144000" rIns="14400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C3B60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The Canadian attribution rules</a:t>
              </a:r>
            </a:p>
            <a:p>
              <a:pPr marL="285750" lvl="1" indent="-285750">
                <a:lnSpc>
                  <a:spcPct val="150000"/>
                </a:lnSpc>
                <a:buFont typeface="Arial" charset="0"/>
                <a:buChar char="•"/>
              </a:pPr>
              <a:r>
                <a:rPr lang="en-US" sz="1600" dirty="0">
                  <a:solidFill>
                    <a:srgbClr val="0C3B60"/>
                  </a:solidFill>
                  <a:latin typeface="Verdana" charset="0"/>
                  <a:ea typeface="Verdana" charset="0"/>
                  <a:cs typeface="Verdana" charset="0"/>
                </a:rPr>
                <a:t>Canadian deemed disposition capital gains rules</a:t>
              </a:r>
            </a:p>
            <a:p>
              <a:pPr>
                <a:lnSpc>
                  <a:spcPct val="150000"/>
                </a:lnSpc>
              </a:pPr>
              <a:endParaRPr lang="en-US" sz="2000" dirty="0">
                <a:solidFill>
                  <a:srgbClr val="0C3B60"/>
                </a:solidFill>
                <a:latin typeface="Baskerville Old Face" charset="0"/>
                <a:ea typeface="Baskerville Old Face" charset="0"/>
                <a:cs typeface="Baskerville Old Fac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51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E5E7-FAA6-4B88-BC5A-310AFB34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4. Canadian Corporations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EE908-0ACD-4EC0-ADF4-C7A852FB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" y="1825624"/>
            <a:ext cx="5729452" cy="438998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latin typeface="Baskerville Old Face" charset="0"/>
                <a:ea typeface="Baskerville Old Face" charset="0"/>
                <a:cs typeface="Baskerville Old Face" charset="0"/>
              </a:rPr>
              <a:t>US real estate owned by your Canadian corporation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C3B60"/>
                </a:solidFill>
              </a:rPr>
              <a:t>Can cause shareholder benefit issues</a:t>
            </a:r>
          </a:p>
          <a:p>
            <a:pPr lvl="1">
              <a:lnSpc>
                <a:spcPct val="150000"/>
              </a:lnSpc>
            </a:pPr>
            <a:r>
              <a:rPr lang="en-US" sz="2500" dirty="0">
                <a:solidFill>
                  <a:srgbClr val="0C3B60"/>
                </a:solidFill>
              </a:rPr>
              <a:t>Can result in significant tax costs</a:t>
            </a:r>
          </a:p>
          <a:p>
            <a:pPr lvl="2">
              <a:lnSpc>
                <a:spcPct val="150000"/>
              </a:lnSpc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500" b="1" dirty="0">
                <a:latin typeface="Baskerville Old Face" charset="0"/>
                <a:ea typeface="Baskerville Old Face" charset="0"/>
                <a:cs typeface="Baskerville Old Face" charset="0"/>
              </a:rPr>
              <a:t>If purchased after 2004 for personal use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C3B60"/>
                </a:solidFill>
              </a:rPr>
              <a:t>Canadian tax issue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C3B60"/>
                </a:solidFill>
              </a:rPr>
              <a:t>Use is considered a taxable shareholder benefit by the CRA</a:t>
            </a:r>
          </a:p>
          <a:p>
            <a:pPr lvl="1">
              <a:lnSpc>
                <a:spcPct val="150000"/>
              </a:lnSpc>
            </a:pPr>
            <a:r>
              <a:rPr lang="en-US" sz="2500" dirty="0">
                <a:solidFill>
                  <a:srgbClr val="0C3B60"/>
                </a:solidFill>
              </a:rPr>
              <a:t>Generally considered the value of hypothetical rental income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65DAB-A449-4F9F-9203-04F204324114}"/>
              </a:ext>
            </a:extLst>
          </p:cNvPr>
          <p:cNvSpPr/>
          <p:nvPr/>
        </p:nvSpPr>
        <p:spPr>
          <a:xfrm>
            <a:off x="6535332" y="3251178"/>
            <a:ext cx="1476272" cy="517671"/>
          </a:xfrm>
          <a:prstGeom prst="rect">
            <a:avLst/>
          </a:prstGeom>
          <a:solidFill>
            <a:srgbClr val="0C3B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 Regular" charset="0"/>
              </a:rPr>
              <a:t>CDN CORP.</a:t>
            </a:r>
          </a:p>
        </p:txBody>
      </p:sp>
      <p:sp>
        <p:nvSpPr>
          <p:cNvPr id="18" name="Up Arrow 17"/>
          <p:cNvSpPr/>
          <p:nvPr/>
        </p:nvSpPr>
        <p:spPr>
          <a:xfrm>
            <a:off x="7073018" y="2672365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7073018" y="3861525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65DAB-A449-4F9F-9203-04F204324114}"/>
              </a:ext>
            </a:extLst>
          </p:cNvPr>
          <p:cNvSpPr/>
          <p:nvPr/>
        </p:nvSpPr>
        <p:spPr>
          <a:xfrm>
            <a:off x="6535332" y="4440338"/>
            <a:ext cx="1476272" cy="517671"/>
          </a:xfrm>
          <a:prstGeom prst="rect">
            <a:avLst/>
          </a:prstGeom>
          <a:solidFill>
            <a:srgbClr val="0C3B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 Regular" charset="0"/>
              </a:rPr>
              <a:t>U.S. CORP.</a:t>
            </a:r>
          </a:p>
        </p:txBody>
      </p:sp>
      <p:sp>
        <p:nvSpPr>
          <p:cNvPr id="21" name="Up Arrow 20"/>
          <p:cNvSpPr/>
          <p:nvPr/>
        </p:nvSpPr>
        <p:spPr>
          <a:xfrm>
            <a:off x="7073018" y="5050683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D47385-C80B-481F-9ECB-60D67995DE7C}"/>
              </a:ext>
            </a:extLst>
          </p:cNvPr>
          <p:cNvSpPr txBox="1"/>
          <p:nvPr/>
        </p:nvSpPr>
        <p:spPr>
          <a:xfrm>
            <a:off x="7460411" y="2770749"/>
            <a:ext cx="123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 Regular" charset="0"/>
              </a:rPr>
              <a:t>100%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D47385-C80B-481F-9ECB-60D67995DE7C}"/>
              </a:ext>
            </a:extLst>
          </p:cNvPr>
          <p:cNvSpPr txBox="1"/>
          <p:nvPr/>
        </p:nvSpPr>
        <p:spPr>
          <a:xfrm>
            <a:off x="7460411" y="3992962"/>
            <a:ext cx="123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 Regular" charset="0"/>
              </a:rPr>
              <a:t>100%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52" y="1634564"/>
            <a:ext cx="614832" cy="94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423663" y="5732174"/>
            <a:ext cx="1699610" cy="628489"/>
            <a:chOff x="6423663" y="5732174"/>
            <a:chExt cx="1699610" cy="628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645" y="5732174"/>
              <a:ext cx="798628" cy="6284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663" y="5732174"/>
              <a:ext cx="783009" cy="622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6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BECF-CA9D-4467-BA7A-E480397E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5. Joint Tenancy with Right of Survivorship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052AFD-311E-44D0-8106-DF130776E019}"/>
              </a:ext>
            </a:extLst>
          </p:cNvPr>
          <p:cNvSpPr txBox="1">
            <a:spLocks/>
          </p:cNvSpPr>
          <p:nvPr/>
        </p:nvSpPr>
        <p:spPr>
          <a:xfrm>
            <a:off x="405130" y="1860348"/>
            <a:ext cx="3908626" cy="4351338"/>
          </a:xfrm>
          <a:prstGeom prst="rect">
            <a:avLst/>
          </a:prstGeom>
          <a:ln w="25400">
            <a:solidFill>
              <a:srgbClr val="86754D"/>
            </a:solidFill>
          </a:ln>
        </p:spPr>
        <p:txBody>
          <a:bodyPr vert="horz" lIns="144000" tIns="108000" rIns="14400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754D"/>
              </a:buClr>
              <a:buSzPct val="100000"/>
              <a:buFont typeface="Arial"/>
              <a:buChar char="•"/>
              <a:defRPr sz="2800" b="0" i="0" kern="1200" cap="none" baseline="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AppleMyungjo" charset="-127"/>
              <a:buChar char="□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AppleSystemUIFont" charset="-120"/>
              <a:buChar char="-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LucidaGrandeUI" charset="0"/>
              <a:buChar char="■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0C3B6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Potential double taxation on death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052AFD-311E-44D0-8106-DF130776E019}"/>
              </a:ext>
            </a:extLst>
          </p:cNvPr>
          <p:cNvSpPr txBox="1">
            <a:spLocks/>
          </p:cNvSpPr>
          <p:nvPr/>
        </p:nvSpPr>
        <p:spPr>
          <a:xfrm>
            <a:off x="4760812" y="1860348"/>
            <a:ext cx="3908626" cy="4351338"/>
          </a:xfrm>
          <a:prstGeom prst="rect">
            <a:avLst/>
          </a:prstGeom>
          <a:ln w="25400">
            <a:solidFill>
              <a:srgbClr val="86754D"/>
            </a:solidFill>
          </a:ln>
        </p:spPr>
        <p:txBody>
          <a:bodyPr vert="horz" lIns="144000" tIns="108000" rIns="14400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754D"/>
              </a:buClr>
              <a:buSzPct val="100000"/>
              <a:buFont typeface="Arial"/>
              <a:buChar char="•"/>
              <a:defRPr sz="2800" b="0" i="0" kern="1200" cap="none" baseline="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AppleMyungjo" charset="-127"/>
              <a:buChar char="□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AppleSystemUIFont" charset="-120"/>
              <a:buChar char="-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LucidaGrandeUI" charset="0"/>
              <a:buChar char="■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0C3B6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Potential US estate tax on death of first spouse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Estate tax again on second spouse to die</a:t>
            </a:r>
            <a:endParaRPr lang="en-US" sz="2000" b="1" dirty="0">
              <a:solidFill>
                <a:srgbClr val="0C3B60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5694" y="3595417"/>
            <a:ext cx="1825011" cy="1998076"/>
          </a:xfrm>
          <a:prstGeom prst="rect">
            <a:avLst/>
          </a:prstGeom>
        </p:spPr>
        <p:txBody>
          <a:bodyPr vert="horz" wrap="square" lIns="144000" tIns="45720" rIns="144000" bIns="4572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8000" dirty="0">
                <a:solidFill>
                  <a:srgbClr val="9E1D23"/>
                </a:solidFill>
                <a:latin typeface="Verdana" charset="0"/>
                <a:ea typeface="Verdana" charset="0"/>
                <a:cs typeface="Verdana" charset="0"/>
              </a:rPr>
              <a:t>x2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62064" y="4017221"/>
            <a:ext cx="1476890" cy="945494"/>
            <a:chOff x="5962064" y="4000487"/>
            <a:chExt cx="1476890" cy="945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064" y="4000856"/>
              <a:ext cx="614832" cy="9451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855" y="4000487"/>
              <a:ext cx="618099" cy="94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4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08"/>
            <a:ext cx="10145037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108"/>
            <a:ext cx="9144000" cy="6858000"/>
          </a:xfrm>
          <a:prstGeom prst="rect">
            <a:avLst/>
          </a:prstGeom>
          <a:solidFill>
            <a:srgbClr val="8675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27"/>
          <p:cNvSpPr>
            <a:spLocks noChangeAspect="1"/>
          </p:cNvSpPr>
          <p:nvPr/>
        </p:nvSpPr>
        <p:spPr>
          <a:xfrm rot="10800000">
            <a:off x="-138898" y="-182880"/>
            <a:ext cx="8841409" cy="1390309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EF2EC-E5CE-4E49-B628-BD40C8BC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53" y="2365321"/>
            <a:ext cx="4595347" cy="285273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86754D"/>
                </a:solidFill>
              </a:rPr>
              <a:t>Cross Border Planning Considerations</a:t>
            </a:r>
            <a:endParaRPr lang="en-US" sz="5000" dirty="0">
              <a:solidFill>
                <a:srgbClr val="86754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53" y="226225"/>
            <a:ext cx="1720846" cy="19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4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Probate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 txBox="1">
            <a:spLocks/>
          </p:cNvSpPr>
          <p:nvPr/>
        </p:nvSpPr>
        <p:spPr>
          <a:xfrm>
            <a:off x="405130" y="192794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754D"/>
              </a:buClr>
              <a:buSzPct val="100000"/>
              <a:buFont typeface="Arial"/>
              <a:buChar char="•"/>
              <a:defRPr sz="2800" b="0" i="0" kern="1200" cap="none" baseline="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AppleMyungjo" charset="-127"/>
              <a:buChar char="□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AppleSystemUIFont" charset="-120"/>
              <a:buChar char="-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LucidaGrandeUI" charset="0"/>
              <a:buChar char="■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Probate is the legal procedure before the county probate court where the property is located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It is a public procedure</a:t>
            </a:r>
          </a:p>
          <a:p>
            <a:pPr>
              <a:lnSpc>
                <a:spcPct val="150000"/>
              </a:lnSpc>
            </a:pPr>
            <a:r>
              <a:rPr lang="en-US" dirty="0"/>
              <a:t>Your estate will be subject to Florida probate if you pass away owning property in your name alone</a:t>
            </a:r>
          </a:p>
          <a:p>
            <a:pPr>
              <a:lnSpc>
                <a:spcPct val="150000"/>
              </a:lnSpc>
            </a:pPr>
            <a:r>
              <a:rPr lang="en-US" dirty="0"/>
              <a:t>Expensive (approximately 3% of property value)</a:t>
            </a:r>
          </a:p>
          <a:p>
            <a:pPr>
              <a:lnSpc>
                <a:spcPct val="150000"/>
              </a:lnSpc>
            </a:pPr>
            <a:r>
              <a:rPr lang="en-US" dirty="0"/>
              <a:t>Time consuming (up to a year)</a:t>
            </a:r>
          </a:p>
          <a:p>
            <a:pPr>
              <a:lnSpc>
                <a:spcPct val="150000"/>
              </a:lnSpc>
            </a:pPr>
            <a:r>
              <a:rPr lang="en-US" dirty="0"/>
              <a:t>Freezes the estate</a:t>
            </a:r>
          </a:p>
        </p:txBody>
      </p:sp>
    </p:spTree>
    <p:extLst>
      <p:ext uri="{BB962C8B-B14F-4D97-AF65-F5344CB8AC3E}">
        <p14:creationId xmlns:p14="http://schemas.microsoft.com/office/powerpoint/2010/main" val="1939378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 Estate Tax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" y="1707297"/>
            <a:ext cx="4383188" cy="337140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latin typeface="Baskerville Old Face" charset="0"/>
                <a:ea typeface="Baskerville Old Face" charset="0"/>
                <a:cs typeface="Baskerville Old Face" charset="0"/>
              </a:rPr>
              <a:t>Trump’s US Tax Reform doubled the US estate tax exemption amount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latin typeface="Baskerville Old Face" charset="0"/>
                <a:ea typeface="Baskerville Old Face" charset="0"/>
                <a:cs typeface="Baskerville Old Face" charset="0"/>
              </a:rPr>
              <a:t>Does it apply to Canadians owning U.S. assets?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Are your U.S. assets &gt; $60,000 U.S.?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Is the value of your worldwide estate &gt; $11,200,000?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1E751-6A70-4405-8C80-F9BE3B34C14E}"/>
              </a:ext>
            </a:extLst>
          </p:cNvPr>
          <p:cNvSpPr/>
          <p:nvPr/>
        </p:nvSpPr>
        <p:spPr>
          <a:xfrm>
            <a:off x="1944543" y="5381638"/>
            <a:ext cx="6347287" cy="1274656"/>
          </a:xfrm>
          <a:prstGeom prst="rect">
            <a:avLst/>
          </a:prstGeom>
          <a:noFill/>
          <a:ln w="38100" cmpd="sng">
            <a:solidFill>
              <a:srgbClr val="8B23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ctr"/>
            <a:r>
              <a:rPr lang="en-US" sz="1600" b="1" dirty="0">
                <a:solidFill>
                  <a:srgbClr val="11175E"/>
                </a:solidFill>
              </a:rPr>
              <a:t>US Estate Tax:</a:t>
            </a:r>
            <a:endParaRPr lang="en-US" sz="1600" dirty="0">
              <a:solidFill>
                <a:srgbClr val="11175E"/>
              </a:solidFill>
            </a:endParaRPr>
          </a:p>
          <a:p>
            <a:pPr algn="ctr"/>
            <a:r>
              <a:rPr lang="en-US" sz="1600" dirty="0">
                <a:solidFill>
                  <a:srgbClr val="11175E"/>
                </a:solidFill>
              </a:rPr>
              <a:t>Exemption amount doubled to $11.2 M per person/spouse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1E4B1BD-877D-4E4C-8EB7-5325C8E86732}"/>
              </a:ext>
            </a:extLst>
          </p:cNvPr>
          <p:cNvSpPr/>
          <p:nvPr/>
        </p:nvSpPr>
        <p:spPr>
          <a:xfrm>
            <a:off x="1270198" y="5333240"/>
            <a:ext cx="1562126" cy="1351679"/>
          </a:xfrm>
          <a:prstGeom prst="hexagon">
            <a:avLst/>
          </a:prstGeom>
          <a:solidFill>
            <a:srgbClr val="05357A"/>
          </a:solidFill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 Black"/>
                <a:cs typeface="Arial Black"/>
              </a:rPr>
              <a:t>TRUMP</a:t>
            </a:r>
          </a:p>
          <a:p>
            <a:pPr algn="ctr"/>
            <a:r>
              <a:rPr lang="en-US" sz="1400" dirty="0">
                <a:latin typeface="Arial Black"/>
                <a:cs typeface="Arial Black"/>
              </a:rPr>
              <a:t>EFFECT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 txBox="1">
            <a:spLocks/>
          </p:cNvSpPr>
          <p:nvPr/>
        </p:nvSpPr>
        <p:spPr>
          <a:xfrm>
            <a:off x="5401803" y="1707297"/>
            <a:ext cx="3742197" cy="3419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754D"/>
              </a:buClr>
              <a:buSzPct val="100000"/>
              <a:buFont typeface="Arial"/>
              <a:buChar char="•"/>
              <a:defRPr sz="2800" b="0" i="0" kern="1200" cap="none" baseline="0">
                <a:solidFill>
                  <a:srgbClr val="86754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AppleMyungjo" charset="-127"/>
              <a:buChar char="□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AppleSystemUIFont" charset="-120"/>
              <a:buChar char="-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754D"/>
              </a:buClr>
              <a:buFont typeface=".LucidaGrandeUI" charset="0"/>
              <a:buChar char="■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Baskerville Old Face" charset="0"/>
                <a:ea typeface="Baskerville Old Face" charset="0"/>
                <a:cs typeface="Baskerville Old Face" charset="0"/>
              </a:rPr>
              <a:t>U.S. Situs assets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What is in?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What is out?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Baskerville Old Face" charset="0"/>
                <a:ea typeface="Baskerville Old Face" charset="0"/>
                <a:cs typeface="Baskerville Old Face" charset="0"/>
              </a:rPr>
              <a:t>Worldwide estate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Everything counts!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Baskerville Old Face" charset="0"/>
                <a:ea typeface="Baskerville Old Face" charset="0"/>
                <a:cs typeface="Baskerville Old Face" charset="0"/>
              </a:rPr>
              <a:t>Double-up the exemption under the Tax Treaty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4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1" y="0"/>
            <a:ext cx="1028700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108"/>
            <a:ext cx="9144000" cy="6858000"/>
          </a:xfrm>
          <a:prstGeom prst="rect">
            <a:avLst/>
          </a:prstGeom>
          <a:solidFill>
            <a:srgbClr val="0C3B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27"/>
          <p:cNvSpPr>
            <a:spLocks noChangeAspect="1"/>
          </p:cNvSpPr>
          <p:nvPr/>
        </p:nvSpPr>
        <p:spPr>
          <a:xfrm rot="10800000">
            <a:off x="-2" y="-182880"/>
            <a:ext cx="8841409" cy="1390309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EF2EC-E5CE-4E49-B628-BD40C8BC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53" y="2365321"/>
            <a:ext cx="6505427" cy="2852737"/>
          </a:xfrm>
        </p:spPr>
        <p:txBody>
          <a:bodyPr anchor="t">
            <a:normAutofit/>
          </a:bodyPr>
          <a:lstStyle/>
          <a:p>
            <a:r>
              <a:rPr lang="en-US" sz="5400" dirty="0"/>
              <a:t>Planning with Trusts</a:t>
            </a:r>
            <a:endParaRPr lang="en-US" sz="5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53" y="226225"/>
            <a:ext cx="1720847" cy="196983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5FA5B17-6440-4EAC-864A-ACE6CC32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853" y="3460938"/>
            <a:ext cx="3955267" cy="175817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3B60"/>
                </a:solidFill>
              </a:rPr>
              <a:t>There are many kinds of Trusts for many different purposes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3B60"/>
                </a:solidFill>
              </a:rPr>
              <a:t>The question is: which is the right kind of Trust for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3B60"/>
                </a:solidFill>
              </a:rPr>
              <a:t>The wrong kind can lead to double taxation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978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Cross Border Trust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17" y="1876424"/>
            <a:ext cx="5711190" cy="45345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Florida probate issues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Florida mental incapacity issues / guardianships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US capital gains and income tax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Canada Revenue Agency capital </a:t>
            </a:r>
            <a:br>
              <a:rPr lang="en-US" sz="1600" dirty="0">
                <a:solidFill>
                  <a:srgbClr val="0C3B60"/>
                </a:solidFill>
              </a:rPr>
            </a:br>
            <a:r>
              <a:rPr lang="en-US" sz="1600" dirty="0">
                <a:solidFill>
                  <a:srgbClr val="0C3B60"/>
                </a:solidFill>
              </a:rPr>
              <a:t>gains and income tax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Foreign tax credits under the </a:t>
            </a:r>
            <a:br>
              <a:rPr lang="en-US" sz="1600" dirty="0"/>
            </a:br>
            <a:r>
              <a:rPr lang="en-US" sz="1600" dirty="0"/>
              <a:t>Canada-US Tax Treaty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US Estate Tax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Protecting your children’s inheritance from </a:t>
            </a:r>
            <a:br>
              <a:rPr lang="en-US" sz="1600" dirty="0"/>
            </a:br>
            <a:r>
              <a:rPr lang="en-US" sz="1600" dirty="0"/>
              <a:t>divorce marital assets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Asset protection for your children’s inheritance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427736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69" y="2937293"/>
            <a:ext cx="2726852" cy="2091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69731" y="2843572"/>
            <a:ext cx="1399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Trustee: </a:t>
            </a:r>
          </a:p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You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0" y="2843572"/>
            <a:ext cx="1517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Beneficiaries: </a:t>
            </a:r>
          </a:p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You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987910" y="3370937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77200" y="3370937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89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3978-9F98-43F6-9C78-9D24AA0E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Other Personal-Use Ownership </a:t>
            </a:r>
            <a:br>
              <a:rPr lang="en-US" sz="2800" dirty="0"/>
            </a:br>
            <a:r>
              <a:rPr lang="en-US" sz="2800" dirty="0"/>
              <a:t>Structures: The Issues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2C2AE9-6BDD-455B-8994-E7F960F3A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961809"/>
              </p:ext>
            </p:extLst>
          </p:nvPr>
        </p:nvGraphicFramePr>
        <p:xfrm>
          <a:off x="405130" y="1825625"/>
          <a:ext cx="8332470" cy="4199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499">
                  <a:extLst>
                    <a:ext uri="{9D8B030D-6E8A-4147-A177-3AD203B41FA5}">
                      <a16:colId xmlns:a16="http://schemas.microsoft.com/office/drawing/2014/main" val="1125065455"/>
                    </a:ext>
                  </a:extLst>
                </a:gridCol>
                <a:gridCol w="5159971">
                  <a:extLst>
                    <a:ext uri="{9D8B030D-6E8A-4147-A177-3AD203B41FA5}">
                      <a16:colId xmlns:a16="http://schemas.microsoft.com/office/drawing/2014/main" val="778045030"/>
                    </a:ext>
                  </a:extLst>
                </a:gridCol>
              </a:tblGrid>
              <a:tr h="63901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Verdana" charset="0"/>
                          <a:ea typeface="Verdana" charset="0"/>
                          <a:cs typeface="Verdana" charset="0"/>
                        </a:rPr>
                        <a:t>Structure</a:t>
                      </a:r>
                    </a:p>
                  </a:txBody>
                  <a:tcPr marL="107852" marR="107852" anchor="ctr">
                    <a:solidFill>
                      <a:srgbClr val="0037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Verdana" charset="0"/>
                          <a:ea typeface="Verdana" charset="0"/>
                          <a:cs typeface="Verdana" charset="0"/>
                        </a:rPr>
                        <a:t>Issue</a:t>
                      </a:r>
                    </a:p>
                  </a:txBody>
                  <a:tcPr marL="107852" marR="107852" anchor="ctr">
                    <a:solidFill>
                      <a:srgbClr val="0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56555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LLC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Double Taxation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02374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Corporation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Double Taxation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450688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Limited Partnership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Needs a Business Purpose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83069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Your Name Alone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Florida Probate on Death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9988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Joint Ownership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Florida Probate on Second Death 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67026"/>
                  </a:ext>
                </a:extLst>
              </a:tr>
              <a:tr h="59337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With Kids*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Child’s Divorce or Creditor Issues</a:t>
                      </a:r>
                    </a:p>
                  </a:txBody>
                  <a:tcPr marL="107852" marR="107852" anchor="ctr">
                    <a:solidFill>
                      <a:srgbClr val="0C3B6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94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7D5FBD-DA14-43E7-B932-179448747140}"/>
              </a:ext>
            </a:extLst>
          </p:cNvPr>
          <p:cNvSpPr txBox="1"/>
          <p:nvPr/>
        </p:nvSpPr>
        <p:spPr>
          <a:xfrm>
            <a:off x="405130" y="6024880"/>
            <a:ext cx="2167248" cy="442127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b="1" dirty="0">
                <a:solidFill>
                  <a:srgbClr val="86754D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*Gift tax issue</a:t>
            </a:r>
          </a:p>
        </p:txBody>
      </p:sp>
    </p:spTree>
    <p:extLst>
      <p:ext uri="{BB962C8B-B14F-4D97-AF65-F5344CB8AC3E}">
        <p14:creationId xmlns:p14="http://schemas.microsoft.com/office/powerpoint/2010/main" val="95432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866" y="402337"/>
            <a:ext cx="5284134" cy="914400"/>
          </a:xfrm>
        </p:spPr>
        <p:txBody>
          <a:bodyPr lIns="216000" rIns="216000">
            <a:normAutofit/>
          </a:bodyPr>
          <a:lstStyle/>
          <a:p>
            <a:pPr algn="l"/>
            <a:r>
              <a:rPr lang="en-US" sz="2400" i="0" dirty="0">
                <a:solidFill>
                  <a:schemeClr val="bg1"/>
                </a:solidFill>
              </a:rPr>
              <a:t>David A. Altro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B.A., LLL., J.D., D.D.N., </a:t>
            </a:r>
            <a:r>
              <a:rPr lang="en-US" sz="1800" dirty="0" err="1">
                <a:solidFill>
                  <a:schemeClr val="bg1"/>
                </a:solidFill>
              </a:rPr>
              <a:t>F.Pl</a:t>
            </a:r>
            <a:r>
              <a:rPr lang="en-US" sz="1800" dirty="0">
                <a:solidFill>
                  <a:schemeClr val="bg1"/>
                </a:solidFill>
              </a:rPr>
              <a:t>., 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859866" y="1431036"/>
            <a:ext cx="5284134" cy="5312664"/>
          </a:xfrm>
        </p:spPr>
        <p:txBody>
          <a:bodyPr lIns="216000" rIns="216000">
            <a:normAutofit fontScale="77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Managing Partner of ALTRO LLP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Florida Attorney, Canadian Legal Advisor &amp; Foreign Legal Consultant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Practicing law for over 35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Author of several books, including: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chemeClr val="bg1"/>
                </a:solidFill>
              </a:rPr>
              <a:t>Owning U.S. Property the Canadian Way, Third Edition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chemeClr val="bg1"/>
                </a:solidFill>
              </a:rPr>
              <a:t>Americans Living in Canada – Smile, The IRS is Watching You</a:t>
            </a:r>
            <a:endParaRPr lang="en-US" sz="13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Special contributor to the Globe and Mail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Interviewed on CTV, CBC, radio and many newspapers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Frequent presenter at legal and tax conferences in Canada &amp; 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Post-Graduate Legal Studies (D.D.N.)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Juris Doctor (J.D.)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Civil law degree (LL.L.)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Bachelors of Arts degree (B.A. </a:t>
            </a:r>
            <a:r>
              <a:rPr lang="en-US" sz="1500" dirty="0" err="1">
                <a:solidFill>
                  <a:schemeClr val="bg1"/>
                </a:solidFill>
              </a:rPr>
              <a:t>Honours</a:t>
            </a:r>
            <a:r>
              <a:rPr lang="en-US" sz="1500" dirty="0">
                <a:solidFill>
                  <a:schemeClr val="bg1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Admitted to the Quebec Bar in 1980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Admitted to the Florida Bar in 1984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Member of the Society of Trust and Estate Practitioners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Former member of TIGER 21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Board of Directors of the Maimonides Geriatric Center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Former partner at Holland and Knight, Miami, FL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4" r="8213"/>
          <a:stretch/>
        </p:blipFill>
        <p:spPr>
          <a:xfrm>
            <a:off x="-133947" y="-236273"/>
            <a:ext cx="3993814" cy="70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Cross Border Irrevocable Trust (CBIT)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" y="1825625"/>
            <a:ext cx="425831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Baskerville Old Face" charset="0"/>
                <a:ea typeface="Baskerville Old Face" charset="0"/>
                <a:cs typeface="Baskerville Old Face" charset="0"/>
              </a:rPr>
              <a:t>Owning US property in a CBIT shields the property from US estate tax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C3B60"/>
                </a:solidFill>
              </a:rPr>
              <a:t>This avoids adverse US or Canadian income and estate tax consequences.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Baskerville Old Face" charset="0"/>
                <a:ea typeface="Baskerville Old Face" charset="0"/>
                <a:cs typeface="Baskerville Old Face" charset="0"/>
              </a:rPr>
              <a:t>Caution against using a standard Canadian family discretionary trust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346960" y="131064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35" y="3635534"/>
            <a:ext cx="5081489" cy="38976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5016" y="4366868"/>
            <a:ext cx="1399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Trustee: </a:t>
            </a:r>
          </a:p>
          <a:p>
            <a:pPr algn="ctr"/>
            <a:r>
              <a:rPr lang="en-US" sz="16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Spouse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9261" y="4366868"/>
            <a:ext cx="2370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Beneficiaries: </a:t>
            </a:r>
          </a:p>
          <a:p>
            <a:pPr algn="ctr"/>
            <a:r>
              <a:rPr lang="en-US" sz="16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Spouse &amp; Kids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904508" y="5036460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27572" y="5166156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68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Inheritance Trust for Your Children </a:t>
            </a:r>
            <a:br>
              <a:rPr lang="en-US" sz="2800" dirty="0"/>
            </a:br>
            <a:r>
              <a:rPr lang="en-US" sz="2800" dirty="0"/>
              <a:t>Who Are US Citizens or Residents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0762" y="1917065"/>
            <a:ext cx="5115707" cy="435133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Do you have kids who are US citizens or reside in the US?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How do you leave your estate to them?</a:t>
            </a:r>
          </a:p>
          <a:p>
            <a:pPr>
              <a:lnSpc>
                <a:spcPct val="160000"/>
              </a:lnSpc>
            </a:pPr>
            <a:r>
              <a:rPr lang="en-US" dirty="0"/>
              <a:t>A special Trust For Life has the following benefits: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Protects your US child’s estate from US </a:t>
            </a:r>
            <a:br>
              <a:rPr lang="en-US" dirty="0"/>
            </a:br>
            <a:r>
              <a:rPr lang="en-US" dirty="0"/>
              <a:t>estate tax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Protects the inheritance from inclusion in marital assets in case of divorce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Protects inheritance from US child’s creditors</a:t>
            </a:r>
          </a:p>
          <a:p>
            <a:pPr>
              <a:lnSpc>
                <a:spcPct val="160000"/>
              </a:lnSpc>
            </a:pPr>
            <a:r>
              <a:rPr lang="en-US" dirty="0"/>
              <a:t>Tax issues for Americans living in Canada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585724"/>
            <a:ext cx="3267563" cy="5014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5813F-2FF6-4525-820A-C62E34AC5DBE}"/>
              </a:ext>
            </a:extLst>
          </p:cNvPr>
          <p:cNvSpPr/>
          <p:nvPr/>
        </p:nvSpPr>
        <p:spPr>
          <a:xfrm>
            <a:off x="1708220" y="5928527"/>
            <a:ext cx="924447" cy="2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Qualified Domestic Trust (QDOT)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If you’re a US citizen, but your spouse is Canadian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He or she may be required to pay US estate taxes on the property transferred at your death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Establishing a will with a QDOT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Allows Canadian spouse access to the marital deduction that’s available to US citizens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Permitting:</a:t>
            </a:r>
          </a:p>
          <a:p>
            <a:pPr lvl="3">
              <a:lnSpc>
                <a:spcPct val="150000"/>
              </a:lnSpc>
            </a:pPr>
            <a:r>
              <a:rPr lang="en-US" sz="1600" dirty="0"/>
              <a:t>A transfer of the property to them </a:t>
            </a:r>
          </a:p>
          <a:p>
            <a:pPr lvl="3">
              <a:lnSpc>
                <a:spcPct val="150000"/>
              </a:lnSpc>
            </a:pPr>
            <a:r>
              <a:rPr lang="en-US" sz="1600" dirty="0"/>
              <a:t>Deferring the estate tax until they die</a:t>
            </a:r>
          </a:p>
        </p:txBody>
      </p:sp>
    </p:spTree>
    <p:extLst>
      <p:ext uri="{BB962C8B-B14F-4D97-AF65-F5344CB8AC3E}">
        <p14:creationId xmlns:p14="http://schemas.microsoft.com/office/powerpoint/2010/main" val="1435868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Rental Properties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8320" y="330200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4074961"/>
            <a:ext cx="3144583" cy="346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67" y="4519413"/>
            <a:ext cx="2324100" cy="3015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20" y="3112110"/>
            <a:ext cx="1823720" cy="4425764"/>
          </a:xfrm>
          <a:prstGeom prst="rect">
            <a:avLst/>
          </a:prstGeom>
        </p:spPr>
      </p:pic>
      <p:sp>
        <p:nvSpPr>
          <p:cNvPr id="11" name="Snip Single Corner Rectangle 10"/>
          <p:cNvSpPr/>
          <p:nvPr/>
        </p:nvSpPr>
        <p:spPr>
          <a:xfrm>
            <a:off x="778541" y="1831773"/>
            <a:ext cx="2397760" cy="926306"/>
          </a:xfrm>
          <a:prstGeom prst="snip1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en-US" sz="20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What if your tenant sues you?</a:t>
            </a:r>
          </a:p>
        </p:txBody>
      </p:sp>
      <p:sp>
        <p:nvSpPr>
          <p:cNvPr id="12" name="Snip Single Corner Rectangle 11"/>
          <p:cNvSpPr/>
          <p:nvPr/>
        </p:nvSpPr>
        <p:spPr>
          <a:xfrm>
            <a:off x="3926236" y="1831773"/>
            <a:ext cx="2397760" cy="926306"/>
          </a:xfrm>
          <a:prstGeom prst="snip1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en-US" sz="20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Tax </a:t>
            </a:r>
            <a:br>
              <a:rPr lang="en-US" sz="20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20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Issues</a:t>
            </a:r>
          </a:p>
        </p:txBody>
      </p:sp>
      <p:sp>
        <p:nvSpPr>
          <p:cNvPr id="13" name="Snip Single Corner Rectangle 12"/>
          <p:cNvSpPr/>
          <p:nvPr/>
        </p:nvSpPr>
        <p:spPr>
          <a:xfrm>
            <a:off x="6413500" y="1831773"/>
            <a:ext cx="2397760" cy="926306"/>
          </a:xfrm>
          <a:prstGeom prst="snip1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en-US" sz="20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Reporting the income</a:t>
            </a:r>
          </a:p>
        </p:txBody>
      </p:sp>
    </p:spTree>
    <p:extLst>
      <p:ext uri="{BB962C8B-B14F-4D97-AF65-F5344CB8AC3E}">
        <p14:creationId xmlns:p14="http://schemas.microsoft.com/office/powerpoint/2010/main" val="1218148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Rental Properties: Limited Partnership*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7287" y="2643649"/>
            <a:ext cx="2552877" cy="864096"/>
          </a:xfrm>
          <a:prstGeom prst="rect">
            <a:avLst/>
          </a:prstGeom>
          <a:noFill/>
          <a:ln w="25400">
            <a:solidFill>
              <a:srgbClr val="0C3B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Canadian Corporation</a:t>
            </a:r>
          </a:p>
        </p:txBody>
      </p:sp>
      <p:sp>
        <p:nvSpPr>
          <p:cNvPr id="14" name="Text Box 32"/>
          <p:cNvSpPr txBox="1"/>
          <p:nvPr/>
        </p:nvSpPr>
        <p:spPr>
          <a:xfrm>
            <a:off x="2402744" y="4056624"/>
            <a:ext cx="2258592" cy="35334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General Partner - 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Text Box 32"/>
          <p:cNvSpPr txBox="1"/>
          <p:nvPr/>
        </p:nvSpPr>
        <p:spPr>
          <a:xfrm>
            <a:off x="6300438" y="3055899"/>
            <a:ext cx="2427487" cy="31678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Limited Partner - 99.5%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3BE93-74BC-4726-9FDD-2A8833D3763F}"/>
              </a:ext>
            </a:extLst>
          </p:cNvPr>
          <p:cNvSpPr txBox="1"/>
          <p:nvPr/>
        </p:nvSpPr>
        <p:spPr>
          <a:xfrm>
            <a:off x="628650" y="6097375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*Not LLP or LLLP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03844" y="1626390"/>
            <a:ext cx="806225" cy="546142"/>
            <a:chOff x="5709751" y="1737085"/>
            <a:chExt cx="806225" cy="5461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751" y="1737085"/>
              <a:ext cx="355282" cy="5461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694" y="1737085"/>
              <a:ext cx="355282" cy="54614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0586720" y="348488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05059" y="4194455"/>
            <a:ext cx="2438285" cy="958346"/>
          </a:xfrm>
          <a:prstGeom prst="ellipse">
            <a:avLst/>
          </a:prstGeom>
          <a:noFill/>
          <a:ln w="25400">
            <a:solidFill>
              <a:srgbClr val="0C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Limited Partnership </a:t>
            </a:r>
          </a:p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US LP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25520" y="460248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05059" y="4842063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43" y="5886233"/>
            <a:ext cx="948409" cy="7537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5886717"/>
            <a:ext cx="957214" cy="753289"/>
          </a:xfrm>
          <a:prstGeom prst="rect">
            <a:avLst/>
          </a:prstGeom>
        </p:spPr>
      </p:pic>
      <p:sp>
        <p:nvSpPr>
          <p:cNvPr id="32" name="Up Arrow 31"/>
          <p:cNvSpPr/>
          <p:nvPr/>
        </p:nvSpPr>
        <p:spPr>
          <a:xfrm rot="1775928">
            <a:off x="5482094" y="5189135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Up Arrow 32"/>
          <p:cNvSpPr/>
          <p:nvPr/>
        </p:nvSpPr>
        <p:spPr>
          <a:xfrm>
            <a:off x="5906506" y="2279050"/>
            <a:ext cx="400900" cy="1771248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Up Arrow 33"/>
          <p:cNvSpPr/>
          <p:nvPr/>
        </p:nvSpPr>
        <p:spPr>
          <a:xfrm rot="18995311">
            <a:off x="4279005" y="3359162"/>
            <a:ext cx="400900" cy="1266178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 rot="19824072" flipH="1">
            <a:off x="6449480" y="5172554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05130" y="3897786"/>
            <a:ext cx="8402694" cy="0"/>
          </a:xfrm>
          <a:prstGeom prst="line">
            <a:avLst/>
          </a:prstGeom>
          <a:ln w="25400">
            <a:solidFill>
              <a:srgbClr val="0C3B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4065825" y="2042816"/>
            <a:ext cx="1512016" cy="670242"/>
          </a:xfrm>
          <a:prstGeom prst="line">
            <a:avLst/>
          </a:prstGeom>
          <a:ln w="25400">
            <a:solidFill>
              <a:srgbClr val="8675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32"/>
          <p:cNvSpPr txBox="1"/>
          <p:nvPr/>
        </p:nvSpPr>
        <p:spPr>
          <a:xfrm>
            <a:off x="7831931" y="3517378"/>
            <a:ext cx="1035424" cy="38914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9E1D23"/>
                </a:solidFill>
                <a:latin typeface="Verdana" charset="0"/>
                <a:ea typeface="Verdana" charset="0"/>
                <a:cs typeface="Verdana" charset="0"/>
              </a:rPr>
              <a:t>Canada</a:t>
            </a:r>
            <a:endParaRPr lang="en-US" sz="1400" dirty="0">
              <a:solidFill>
                <a:srgbClr val="9E1D23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Text Box 32"/>
          <p:cNvSpPr txBox="1"/>
          <p:nvPr/>
        </p:nvSpPr>
        <p:spPr>
          <a:xfrm>
            <a:off x="7831931" y="3966741"/>
            <a:ext cx="1035424" cy="36004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9E1D23"/>
                </a:solidFill>
                <a:latin typeface="Verdana" charset="0"/>
                <a:ea typeface="Verdana" charset="0"/>
                <a:cs typeface="Verdana" charset="0"/>
              </a:rPr>
              <a:t>U.S.</a:t>
            </a:r>
            <a:endParaRPr lang="en-US" sz="1400" dirty="0">
              <a:solidFill>
                <a:srgbClr val="9E1D23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847D5451-9638-40D7-81ED-7030110DED7E}"/>
              </a:ext>
            </a:extLst>
          </p:cNvPr>
          <p:cNvSpPr txBox="1"/>
          <p:nvPr/>
        </p:nvSpPr>
        <p:spPr>
          <a:xfrm>
            <a:off x="2939261" y="1990212"/>
            <a:ext cx="2427487" cy="31678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100% Shareholder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84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Rental Properties: Two Tier Partnership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17" y="5846931"/>
            <a:ext cx="948409" cy="753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93" y="5846908"/>
            <a:ext cx="957214" cy="7532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73" y="5846931"/>
            <a:ext cx="948409" cy="753773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3352858" y="4244513"/>
            <a:ext cx="2438285" cy="958346"/>
          </a:xfrm>
          <a:prstGeom prst="ellipse">
            <a:avLst/>
          </a:prstGeom>
          <a:noFill/>
          <a:ln w="25400">
            <a:solidFill>
              <a:srgbClr val="0C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Limited Partnership #1</a:t>
            </a:r>
          </a:p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US LP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05130" y="4291638"/>
            <a:ext cx="2005499" cy="864096"/>
          </a:xfrm>
          <a:prstGeom prst="rect">
            <a:avLst/>
          </a:prstGeom>
          <a:noFill/>
          <a:ln w="25400">
            <a:solidFill>
              <a:srgbClr val="0C3B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Corporation as </a:t>
            </a:r>
            <a:b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General Partner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5130" y="3924036"/>
            <a:ext cx="8402694" cy="0"/>
          </a:xfrm>
          <a:prstGeom prst="line">
            <a:avLst/>
          </a:prstGeom>
          <a:ln w="25400">
            <a:solidFill>
              <a:srgbClr val="0C3B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352858" y="2629289"/>
            <a:ext cx="2438285" cy="958346"/>
          </a:xfrm>
          <a:prstGeom prst="ellipse">
            <a:avLst/>
          </a:prstGeom>
          <a:noFill/>
          <a:ln w="25400">
            <a:solidFill>
              <a:srgbClr val="0C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Limited Partnership #2</a:t>
            </a:r>
          </a:p>
          <a:p>
            <a:pPr algn="ctr"/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US LP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89" y="1788981"/>
            <a:ext cx="355282" cy="54614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05130" y="1732971"/>
            <a:ext cx="2005499" cy="864096"/>
          </a:xfrm>
          <a:prstGeom prst="rect">
            <a:avLst/>
          </a:prstGeom>
          <a:noFill/>
          <a:ln w="25400">
            <a:solidFill>
              <a:srgbClr val="0C3B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Canadian Corporation as </a:t>
            </a:r>
            <a:b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6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General Partner</a:t>
            </a:r>
          </a:p>
        </p:txBody>
      </p:sp>
      <p:sp>
        <p:nvSpPr>
          <p:cNvPr id="67" name="Text Box 14"/>
          <p:cNvSpPr txBox="1"/>
          <p:nvPr/>
        </p:nvSpPr>
        <p:spPr>
          <a:xfrm>
            <a:off x="6841392" y="1600945"/>
            <a:ext cx="1966432" cy="7353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C3B60"/>
                </a:solidFill>
                <a:effectLst/>
                <a:latin typeface="Verdana" charset="0"/>
                <a:ea typeface="Verdana" charset="0"/>
                <a:cs typeface="Verdana" charset="0"/>
              </a:rPr>
              <a:t>Individual as Limited Partner in LP #2 &amp; Director/ Shareholder of </a:t>
            </a:r>
            <a:r>
              <a:rPr lang="en-US" sz="1200" dirty="0" err="1">
                <a:solidFill>
                  <a:srgbClr val="0C3B60"/>
                </a:solidFill>
                <a:effectLst/>
                <a:latin typeface="Verdana" charset="0"/>
                <a:ea typeface="Verdana" charset="0"/>
                <a:cs typeface="Verdana" charset="0"/>
              </a:rPr>
              <a:t>CanCo</a:t>
            </a:r>
            <a:endParaRPr lang="en-US" sz="12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8" name="Up Arrow 67"/>
          <p:cNvSpPr/>
          <p:nvPr/>
        </p:nvSpPr>
        <p:spPr>
          <a:xfrm>
            <a:off x="4441308" y="3673004"/>
            <a:ext cx="400900" cy="486137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Up Arrow 68"/>
          <p:cNvSpPr/>
          <p:nvPr/>
        </p:nvSpPr>
        <p:spPr>
          <a:xfrm rot="16200000">
            <a:off x="2681296" y="4286571"/>
            <a:ext cx="400900" cy="874230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Up Arrow 69"/>
          <p:cNvSpPr/>
          <p:nvPr/>
        </p:nvSpPr>
        <p:spPr>
          <a:xfrm>
            <a:off x="1207429" y="2751822"/>
            <a:ext cx="400900" cy="1407319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Up Arrow 70"/>
          <p:cNvSpPr/>
          <p:nvPr/>
        </p:nvSpPr>
        <p:spPr>
          <a:xfrm rot="17644053">
            <a:off x="2793467" y="2365019"/>
            <a:ext cx="400900" cy="706621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Up Arrow 71"/>
          <p:cNvSpPr/>
          <p:nvPr/>
        </p:nvSpPr>
        <p:spPr>
          <a:xfrm rot="3411397" flipH="1">
            <a:off x="5912615" y="2304229"/>
            <a:ext cx="400900" cy="702740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Up Arrow 72"/>
          <p:cNvSpPr/>
          <p:nvPr/>
        </p:nvSpPr>
        <p:spPr>
          <a:xfrm rot="2182405">
            <a:off x="3329733" y="5138475"/>
            <a:ext cx="400900" cy="623375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Up Arrow 73"/>
          <p:cNvSpPr/>
          <p:nvPr/>
        </p:nvSpPr>
        <p:spPr>
          <a:xfrm>
            <a:off x="4436310" y="5298558"/>
            <a:ext cx="400900" cy="509528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Up Arrow 74"/>
          <p:cNvSpPr/>
          <p:nvPr/>
        </p:nvSpPr>
        <p:spPr>
          <a:xfrm rot="19417595" flipH="1">
            <a:off x="5307601" y="5122918"/>
            <a:ext cx="400900" cy="665139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Box 32"/>
          <p:cNvSpPr txBox="1"/>
          <p:nvPr/>
        </p:nvSpPr>
        <p:spPr>
          <a:xfrm>
            <a:off x="2444628" y="4267544"/>
            <a:ext cx="1153014" cy="23893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GP - 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7" name="Text Box 32"/>
          <p:cNvSpPr txBox="1"/>
          <p:nvPr/>
        </p:nvSpPr>
        <p:spPr>
          <a:xfrm>
            <a:off x="5547002" y="4329396"/>
            <a:ext cx="1420293" cy="36004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LP - 99.5%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8" name="Text Box 32"/>
          <p:cNvSpPr txBox="1"/>
          <p:nvPr/>
        </p:nvSpPr>
        <p:spPr>
          <a:xfrm>
            <a:off x="2821752" y="2358135"/>
            <a:ext cx="1153014" cy="23893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GP - 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9" name="Text Box 32"/>
          <p:cNvSpPr txBox="1"/>
          <p:nvPr/>
        </p:nvSpPr>
        <p:spPr>
          <a:xfrm>
            <a:off x="4836856" y="2326825"/>
            <a:ext cx="1420293" cy="25740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LP - 99.5%</a:t>
            </a:r>
            <a:endParaRPr lang="en-US" sz="1400" dirty="0">
              <a:solidFill>
                <a:srgbClr val="0C3B60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0" name="Text Box 32"/>
          <p:cNvSpPr txBox="1"/>
          <p:nvPr/>
        </p:nvSpPr>
        <p:spPr>
          <a:xfrm>
            <a:off x="7772400" y="3407615"/>
            <a:ext cx="1035424" cy="36004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9E1D23"/>
                </a:solidFill>
                <a:latin typeface="Verdana" charset="0"/>
                <a:ea typeface="Verdana" charset="0"/>
                <a:cs typeface="Verdana" charset="0"/>
              </a:rPr>
              <a:t>Canada</a:t>
            </a:r>
            <a:endParaRPr lang="en-US" sz="1400" dirty="0">
              <a:solidFill>
                <a:srgbClr val="9E1D23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1" name="Text Box 32"/>
          <p:cNvSpPr txBox="1"/>
          <p:nvPr/>
        </p:nvSpPr>
        <p:spPr>
          <a:xfrm>
            <a:off x="7774118" y="4107379"/>
            <a:ext cx="1035424" cy="36004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9E1D23"/>
                </a:solidFill>
                <a:latin typeface="Verdana" charset="0"/>
                <a:ea typeface="Verdana" charset="0"/>
                <a:cs typeface="Verdana" charset="0"/>
              </a:rPr>
              <a:t>U.S.</a:t>
            </a:r>
            <a:endParaRPr lang="en-US" sz="1400" dirty="0">
              <a:solidFill>
                <a:srgbClr val="9E1D23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Up Arrow 31"/>
          <p:cNvSpPr/>
          <p:nvPr/>
        </p:nvSpPr>
        <p:spPr>
          <a:xfrm rot="5400000">
            <a:off x="4210897" y="-21903"/>
            <a:ext cx="400900" cy="3722879"/>
          </a:xfrm>
          <a:prstGeom prst="upArrow">
            <a:avLst/>
          </a:prstGeom>
          <a:solidFill>
            <a:srgbClr val="86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12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08"/>
            <a:ext cx="10290162" cy="6860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108"/>
            <a:ext cx="9144000" cy="6858000"/>
          </a:xfrm>
          <a:prstGeom prst="rect">
            <a:avLst/>
          </a:prstGeom>
          <a:solidFill>
            <a:srgbClr val="8675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27"/>
          <p:cNvSpPr>
            <a:spLocks noChangeAspect="1"/>
          </p:cNvSpPr>
          <p:nvPr/>
        </p:nvSpPr>
        <p:spPr>
          <a:xfrm rot="10800000">
            <a:off x="-138898" y="-182880"/>
            <a:ext cx="8841409" cy="1390309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0C3B6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EF2EC-E5CE-4E49-B628-BD40C8BC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53" y="2365321"/>
            <a:ext cx="4595347" cy="285273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86754D"/>
                </a:solidFill>
              </a:rPr>
              <a:t>Selling Your US Property</a:t>
            </a:r>
            <a:endParaRPr lang="en-US" sz="5000" dirty="0">
              <a:solidFill>
                <a:srgbClr val="86754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53" y="226225"/>
            <a:ext cx="1720846" cy="1969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29447" y="3321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5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“As Is” Contract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Provides no recourse against seller for problems that existed prior to the closing, for example: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Water leaking through the roof or walls after rainfall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Electrical problems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Plumbing problems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Mold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Termites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An “As Is” purchase is not presumed, it must be clearly stated in the Contract for Sale and Purchase</a:t>
            </a:r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4631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Capital Gains Tax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825625"/>
            <a:ext cx="5086349" cy="436002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b="1" dirty="0"/>
              <a:t>If you sell your US property for a gain, do you have to declare tax to the IRS … to Canada?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What is FIRPTA (Foreign Investment in Real Property Tax Act)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What are the rules?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Withholding rates: 10%, 15% or 35%?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FIRPTA Strategies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Remitting the withholding to the IRS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Exemptions from withholding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Apply for a FIRPTA Withholding Certificate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1031 Like-Kind Exchange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Double Taxation Issue </a:t>
            </a:r>
          </a:p>
          <a:p>
            <a:pPr>
              <a:lnSpc>
                <a:spcPct val="150000"/>
              </a:lnSpc>
            </a:pPr>
            <a:endParaRPr lang="en-US" sz="22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30" y="1619667"/>
            <a:ext cx="2702560" cy="4443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27DF81-6010-45B2-80C3-EBBD290B4BFA}"/>
              </a:ext>
            </a:extLst>
          </p:cNvPr>
          <p:cNvSpPr/>
          <p:nvPr/>
        </p:nvSpPr>
        <p:spPr>
          <a:xfrm>
            <a:off x="1756410" y="5603476"/>
            <a:ext cx="691116" cy="127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61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happens if you become </a:t>
            </a:r>
            <a:br>
              <a:rPr lang="en-US" sz="2800" dirty="0"/>
            </a:br>
            <a:r>
              <a:rPr lang="en-US" sz="2800" dirty="0"/>
              <a:t>mentally incapacitated?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812" b="-49"/>
          <a:stretch/>
        </p:blipFill>
        <p:spPr>
          <a:xfrm>
            <a:off x="0" y="1479176"/>
            <a:ext cx="9144000" cy="53788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92919"/>
            <a:ext cx="7886700" cy="4351338"/>
          </a:xfrm>
          <a:solidFill>
            <a:schemeClr val="bg1">
              <a:alpha val="84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Baskerville Old Face" charset="0"/>
                <a:ea typeface="Baskerville Old Face" charset="0"/>
                <a:cs typeface="Baskerville Old Face" charset="0"/>
              </a:rPr>
              <a:t>Client Scenario: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i="1" dirty="0"/>
              <a:t>“My parents own a condo together in Florida. They can’t enjoy it anymore since my mom developed dementia. My dad couldn’t sell the property because of my mom’s condition. So we had to do a costly and time consuming Florida guardianship procedure.”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Can your family sell the property?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Is your Canadian POA valid in Florida?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Florida Guardianship procedure</a:t>
            </a:r>
          </a:p>
        </p:txBody>
      </p:sp>
    </p:spTree>
    <p:extLst>
      <p:ext uri="{BB962C8B-B14F-4D97-AF65-F5344CB8AC3E}">
        <p14:creationId xmlns:p14="http://schemas.microsoft.com/office/powerpoint/2010/main" val="160754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6E9-7884-4293-9A11-65CEFADA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Your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5E699-D9B2-45A9-A893-2A61A5C12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Has anybody worked with a Canadian buyer but had a legal or tax question come up?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Have you ever had a Canadian buyer purchase a home in an LLC?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What are the 5 FAQs you get from Canadian buyers?</a:t>
            </a:r>
          </a:p>
        </p:txBody>
      </p:sp>
    </p:spTree>
    <p:extLst>
      <p:ext uri="{BB962C8B-B14F-4D97-AF65-F5344CB8AC3E}">
        <p14:creationId xmlns:p14="http://schemas.microsoft.com/office/powerpoint/2010/main" val="211780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88D0-E51A-4300-A0CD-6B2B667B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Cross Border Trust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12028-132C-45EA-8DC1-B2469EF8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17" y="1876424"/>
            <a:ext cx="5711190" cy="45345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Florida probate issues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Florida mental incapacity issues / guardianships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US capital gains and income tax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Canada Revenue Agency capital </a:t>
            </a:r>
            <a:br>
              <a:rPr lang="en-US" sz="1600" dirty="0">
                <a:solidFill>
                  <a:srgbClr val="0C3B60"/>
                </a:solidFill>
              </a:rPr>
            </a:br>
            <a:r>
              <a:rPr lang="en-US" sz="1600" dirty="0">
                <a:solidFill>
                  <a:srgbClr val="0C3B60"/>
                </a:solidFill>
              </a:rPr>
              <a:t>gains and income tax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Foreign tax credits under the </a:t>
            </a:r>
            <a:br>
              <a:rPr lang="en-US" sz="1600" dirty="0"/>
            </a:br>
            <a:r>
              <a:rPr lang="en-US" sz="1600" dirty="0"/>
              <a:t>Canada-US Tax Treaty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US Estate Tax</a:t>
            </a:r>
          </a:p>
          <a:p>
            <a:pPr>
              <a:lnSpc>
                <a:spcPct val="100000"/>
              </a:lnSpc>
              <a:buClr>
                <a:srgbClr val="0C3B60"/>
              </a:buClr>
              <a:buSzPct val="80000"/>
              <a:buFont typeface=".PingFangSC-Regular" charset="-122"/>
              <a:buChar char="▲"/>
            </a:pPr>
            <a:r>
              <a:rPr lang="en-US" sz="1600" dirty="0"/>
              <a:t>Protecting your children’s inheritance from </a:t>
            </a:r>
            <a:br>
              <a:rPr lang="en-US" sz="1600" dirty="0"/>
            </a:br>
            <a:r>
              <a:rPr lang="en-US" sz="1600" dirty="0"/>
              <a:t>divorce marital assets</a:t>
            </a:r>
          </a:p>
          <a:p>
            <a:pPr>
              <a:lnSpc>
                <a:spcPct val="100000"/>
              </a:lnSpc>
              <a:buSzPct val="80000"/>
              <a:buFont typeface=".PingFangSC-Regular" charset="-122"/>
              <a:buChar char="▲"/>
            </a:pPr>
            <a:r>
              <a:rPr lang="en-US" sz="1600" dirty="0">
                <a:solidFill>
                  <a:srgbClr val="0C3B60"/>
                </a:solidFill>
              </a:rPr>
              <a:t>Asset protection for your children’s inheritance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4277360"/>
            <a:ext cx="914400" cy="914400"/>
          </a:xfrm>
          <a:prstGeom prst="rect">
            <a:avLst/>
          </a:prstGeom>
        </p:spPr>
        <p:txBody>
          <a:bodyPr vert="horz" wrap="none" lIns="144000" tIns="45720" rIns="144000" bIns="45720" rtlCol="0">
            <a:normAutofit/>
          </a:bodyPr>
          <a:lstStyle/>
          <a:p>
            <a:pPr algn="l">
              <a:lnSpc>
                <a:spcPct val="120000"/>
              </a:lnSpc>
            </a:pPr>
            <a:endParaRPr lang="en-US" sz="2900" b="1" dirty="0">
              <a:solidFill>
                <a:srgbClr val="86754D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69" y="2937293"/>
            <a:ext cx="2726852" cy="2091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69731" y="2843572"/>
            <a:ext cx="1399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Trustee: </a:t>
            </a:r>
          </a:p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You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0" y="2843572"/>
            <a:ext cx="1517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Beneficiaries: </a:t>
            </a:r>
          </a:p>
          <a:p>
            <a:pPr algn="ctr"/>
            <a:r>
              <a:rPr lang="en-US" sz="1200" b="1" dirty="0">
                <a:solidFill>
                  <a:srgbClr val="0C3B60"/>
                </a:solidFill>
                <a:latin typeface="Verdana" charset="0"/>
                <a:ea typeface="Verdana" charset="0"/>
                <a:cs typeface="Verdana" charset="0"/>
              </a:rPr>
              <a:t>You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987910" y="3370937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77200" y="3370937"/>
            <a:ext cx="335280" cy="646517"/>
          </a:xfrm>
          <a:prstGeom prst="line">
            <a:avLst/>
          </a:prstGeom>
          <a:ln w="25400" cap="rnd">
            <a:solidFill>
              <a:srgbClr val="0C3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93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</a:t>
            </a:r>
            <a:r>
              <a:rPr lang="en-US" sz="2400" dirty="0"/>
              <a:t>LTRO</a:t>
            </a:r>
            <a:r>
              <a:rPr lang="en-US" sz="2800" dirty="0"/>
              <a:t> </a:t>
            </a:r>
            <a:r>
              <a:rPr lang="en-US" sz="2400" dirty="0"/>
              <a:t>LLP</a:t>
            </a:r>
            <a:r>
              <a:rPr lang="en-US" sz="2800" dirty="0"/>
              <a:t> Services, Expertise and Clients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131" y="1825625"/>
            <a:ext cx="8295116" cy="45348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Canadians with US Real Estate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Tax &amp; Estate Planning for US Citizens Living in Canada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Canadians Moving to the US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Immigration to the US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Tax &amp; Estate Planning for Canadians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Corporate Reorganizations and Estate Freezes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American Residents Moving to Canada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Probate and Settlement of Estates in Canada and Florida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Our attorneys are licensed on both sides of the border  </a:t>
            </a:r>
          </a:p>
        </p:txBody>
      </p:sp>
    </p:spTree>
    <p:extLst>
      <p:ext uri="{BB962C8B-B14F-4D97-AF65-F5344CB8AC3E}">
        <p14:creationId xmlns:p14="http://schemas.microsoft.com/office/powerpoint/2010/main" val="46700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60B4-C53F-4D0F-BD72-B0093769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Offices</a:t>
            </a:r>
          </a:p>
        </p:txBody>
      </p:sp>
      <p:pic>
        <p:nvPicPr>
          <p:cNvPr id="4" name="Picture 3" descr="altro_levy_map-3-0-02.png">
            <a:extLst>
              <a:ext uri="{FF2B5EF4-FFF2-40B4-BE49-F238E27FC236}">
                <a16:creationId xmlns:a16="http://schemas.microsoft.com/office/drawing/2014/main" id="{D1FC7621-7BE2-4683-B2D5-DA911F215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9873"/>
            <a:ext cx="9144000" cy="5908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9B18FC-8303-4D7C-8C85-1CC867AD3AF8}"/>
              </a:ext>
            </a:extLst>
          </p:cNvPr>
          <p:cNvSpPr/>
          <p:nvPr/>
        </p:nvSpPr>
        <p:spPr>
          <a:xfrm>
            <a:off x="0" y="1"/>
            <a:ext cx="9144000" cy="281353"/>
          </a:xfrm>
          <a:prstGeom prst="rect">
            <a:avLst/>
          </a:pr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1" kern="1200" cap="all" baseline="0" dirty="0">
                <a:solidFill>
                  <a:srgbClr val="003764"/>
                </a:solidFill>
                <a:effectLst/>
                <a:latin typeface="Verdana" charset="0"/>
                <a:ea typeface="Baskerville Old Face" charset="0"/>
                <a:cs typeface="Baskerville Old Face" charset="0"/>
              </a:rPr>
              <a:t>Montréal / Toronto / Calgary / Vancouver / Ft. Lauderdale / Orlando / Naples / Phoenix / Palm Springs</a:t>
            </a:r>
            <a:endParaRPr lang="en-US" sz="1050" b="0" kern="1200" cap="all" baseline="0" dirty="0">
              <a:solidFill>
                <a:srgbClr val="003764"/>
              </a:solidFill>
              <a:effectLst/>
              <a:latin typeface="Verdana" charset="0"/>
              <a:ea typeface="Baskerville Old Face" charset="0"/>
              <a:cs typeface="Baskerville Old 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80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788016" y="3179136"/>
            <a:ext cx="7581900" cy="312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500" dirty="0">
              <a:solidFill>
                <a:srgbClr val="06357A"/>
              </a:solidFill>
              <a:latin typeface="Verdana Regular" charset="0"/>
              <a:cs typeface="English Baskerville Old Face" charset="0"/>
              <a:sym typeface="Goudy Old Style" charset="0"/>
            </a:endParaRPr>
          </a:p>
          <a:p>
            <a:pPr algn="ctr"/>
            <a:r>
              <a:rPr lang="en-US" sz="3000" b="1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David A. Altro</a:t>
            </a:r>
            <a:r>
              <a:rPr lang="en-US" sz="1500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, </a:t>
            </a:r>
            <a:r>
              <a:rPr lang="en-US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B.A., LL.L., J.D., D.D.N., </a:t>
            </a:r>
            <a:r>
              <a:rPr lang="en-US" dirty="0" err="1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F.Pl</a:t>
            </a:r>
            <a:r>
              <a:rPr lang="en-US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., TEP</a:t>
            </a:r>
            <a:br>
              <a:rPr lang="en-US" sz="3000" b="1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</a:br>
            <a:r>
              <a:rPr lang="en-US" sz="2500" b="1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ALTRO LLP</a:t>
            </a:r>
          </a:p>
          <a:p>
            <a:pPr algn="ctr"/>
            <a:r>
              <a:rPr lang="en-US" sz="2500" b="1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daltro@altrolaw.com</a:t>
            </a:r>
          </a:p>
          <a:p>
            <a:pPr algn="ctr"/>
            <a:endParaRPr lang="en-US" sz="1500" dirty="0">
              <a:solidFill>
                <a:srgbClr val="06357A"/>
              </a:solidFill>
              <a:latin typeface="Verdana Regular" charset="0"/>
              <a:cs typeface="English Baskerville Old Face" charset="0"/>
              <a:sym typeface="Goudy Old Style" charset="0"/>
            </a:endParaRPr>
          </a:p>
          <a:p>
            <a:pPr algn="ctr"/>
            <a:endParaRPr lang="en-US" sz="1500" dirty="0">
              <a:solidFill>
                <a:srgbClr val="06357A"/>
              </a:solidFill>
              <a:latin typeface="Verdana Regular" charset="0"/>
              <a:cs typeface="English Baskerville Old Face" charset="0"/>
              <a:sym typeface="Goudy Old Style" charset="0"/>
            </a:endParaRPr>
          </a:p>
          <a:p>
            <a:pPr algn="ctr"/>
            <a:endParaRPr lang="en-US" sz="1500" dirty="0">
              <a:solidFill>
                <a:srgbClr val="06357A"/>
              </a:solidFill>
              <a:latin typeface="Verdana Regular" charset="0"/>
              <a:cs typeface="English Baskerville Old Face" charset="0"/>
              <a:sym typeface="Goudy Old Style" charset="0"/>
            </a:endParaRPr>
          </a:p>
          <a:p>
            <a:pPr algn="ctr"/>
            <a:r>
              <a:rPr lang="en-US" sz="2500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1.888.GO.ALTRO</a:t>
            </a:r>
          </a:p>
          <a:p>
            <a:pPr algn="ctr"/>
            <a:r>
              <a:rPr lang="en-US" sz="2500" dirty="0">
                <a:solidFill>
                  <a:srgbClr val="06357A"/>
                </a:solidFill>
                <a:latin typeface="Verdana Regular" charset="0"/>
                <a:cs typeface="English Baskerville Old Face" charset="0"/>
                <a:sym typeface="Goudy Old Style" charset="0"/>
              </a:rPr>
              <a:t>www.altrolaw.com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B0E80-D9AA-4E10-9ED9-64F66B3055C6}"/>
              </a:ext>
            </a:extLst>
          </p:cNvPr>
          <p:cNvSpPr/>
          <p:nvPr/>
        </p:nvSpPr>
        <p:spPr>
          <a:xfrm>
            <a:off x="0" y="1"/>
            <a:ext cx="9144000" cy="281353"/>
          </a:xfrm>
          <a:prstGeom prst="rect">
            <a:avLst/>
          </a:prstGeom>
          <a:solidFill>
            <a:srgbClr val="867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1" kern="1200" cap="all" baseline="0" dirty="0">
                <a:solidFill>
                  <a:srgbClr val="003764"/>
                </a:solidFill>
                <a:effectLst/>
                <a:latin typeface="Verdana" charset="0"/>
                <a:ea typeface="Baskerville Old Face" charset="0"/>
                <a:cs typeface="Baskerville Old Face" charset="0"/>
              </a:rPr>
              <a:t>Montréal / Toronto / Calgary / Vancouver / Ft. Lauderdale / Orlando / Naples / Phoenix / Palm Springs</a:t>
            </a:r>
            <a:endParaRPr lang="en-US" sz="1050" b="0" kern="1200" cap="all" baseline="0" dirty="0">
              <a:solidFill>
                <a:srgbClr val="003764"/>
              </a:solidFill>
              <a:effectLst/>
              <a:latin typeface="Verdana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88E25DC5-935C-214C-B7DA-B5DBE53F50B7}"/>
              </a:ext>
            </a:extLst>
          </p:cNvPr>
          <p:cNvSpPr/>
          <p:nvPr/>
        </p:nvSpPr>
        <p:spPr>
          <a:xfrm>
            <a:off x="470647" y="1481532"/>
            <a:ext cx="2813090" cy="1697604"/>
          </a:xfrm>
          <a:prstGeom prst="parallelogram">
            <a:avLst/>
          </a:prstGeom>
          <a:solidFill>
            <a:srgbClr val="175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all" dirty="0"/>
              <a:t>Analyze</a:t>
            </a:r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FE6A114-1365-2540-8974-DDC1C11EF25D}"/>
              </a:ext>
            </a:extLst>
          </p:cNvPr>
          <p:cNvSpPr/>
          <p:nvPr/>
        </p:nvSpPr>
        <p:spPr>
          <a:xfrm>
            <a:off x="2917406" y="1481532"/>
            <a:ext cx="2813090" cy="1697604"/>
          </a:xfrm>
          <a:prstGeom prst="parallelogram">
            <a:avLst/>
          </a:prstGeom>
          <a:solidFill>
            <a:srgbClr val="004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all" dirty="0"/>
              <a:t>Recommend</a:t>
            </a:r>
            <a:endParaRPr lang="en-US" cap="all" dirty="0">
              <a:solidFill>
                <a:schemeClr val="tx1"/>
              </a:solidFill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7B01C76F-6890-4347-9892-43AC3407AB3C}"/>
              </a:ext>
            </a:extLst>
          </p:cNvPr>
          <p:cNvSpPr/>
          <p:nvPr/>
        </p:nvSpPr>
        <p:spPr>
          <a:xfrm>
            <a:off x="5364165" y="1481532"/>
            <a:ext cx="3413343" cy="1697604"/>
          </a:xfrm>
          <a:custGeom>
            <a:avLst/>
            <a:gdLst>
              <a:gd name="connsiteX0" fmla="*/ 0 w 3427238"/>
              <a:gd name="connsiteY0" fmla="*/ 0 h 1697604"/>
              <a:gd name="connsiteX1" fmla="*/ 2578436 w 3427238"/>
              <a:gd name="connsiteY1" fmla="*/ 0 h 1697604"/>
              <a:gd name="connsiteX2" fmla="*/ 3427238 w 3427238"/>
              <a:gd name="connsiteY2" fmla="*/ 848802 h 1697604"/>
              <a:gd name="connsiteX3" fmla="*/ 2578436 w 3427238"/>
              <a:gd name="connsiteY3" fmla="*/ 1697604 h 1697604"/>
              <a:gd name="connsiteX4" fmla="*/ 0 w 3427238"/>
              <a:gd name="connsiteY4" fmla="*/ 1697604 h 1697604"/>
              <a:gd name="connsiteX5" fmla="*/ 0 w 3427238"/>
              <a:gd name="connsiteY5" fmla="*/ 0 h 1697604"/>
              <a:gd name="connsiteX0" fmla="*/ 411674 w 3838912"/>
              <a:gd name="connsiteY0" fmla="*/ 0 h 1697604"/>
              <a:gd name="connsiteX1" fmla="*/ 2990110 w 3838912"/>
              <a:gd name="connsiteY1" fmla="*/ 0 h 1697604"/>
              <a:gd name="connsiteX2" fmla="*/ 3838912 w 3838912"/>
              <a:gd name="connsiteY2" fmla="*/ 848802 h 1697604"/>
              <a:gd name="connsiteX3" fmla="*/ 2990110 w 3838912"/>
              <a:gd name="connsiteY3" fmla="*/ 1697604 h 1697604"/>
              <a:gd name="connsiteX4" fmla="*/ 0 w 3838912"/>
              <a:gd name="connsiteY4" fmla="*/ 1692756 h 1697604"/>
              <a:gd name="connsiteX5" fmla="*/ 411674 w 3838912"/>
              <a:gd name="connsiteY5" fmla="*/ 0 h 1697604"/>
              <a:gd name="connsiteX0" fmla="*/ 411674 w 3534112"/>
              <a:gd name="connsiteY0" fmla="*/ 0 h 1697604"/>
              <a:gd name="connsiteX1" fmla="*/ 2990110 w 3534112"/>
              <a:gd name="connsiteY1" fmla="*/ 0 h 1697604"/>
              <a:gd name="connsiteX2" fmla="*/ 3534112 w 3534112"/>
              <a:gd name="connsiteY2" fmla="*/ 848802 h 1697604"/>
              <a:gd name="connsiteX3" fmla="*/ 2990110 w 3534112"/>
              <a:gd name="connsiteY3" fmla="*/ 1697604 h 1697604"/>
              <a:gd name="connsiteX4" fmla="*/ 0 w 3534112"/>
              <a:gd name="connsiteY4" fmla="*/ 1692756 h 1697604"/>
              <a:gd name="connsiteX5" fmla="*/ 411674 w 3534112"/>
              <a:gd name="connsiteY5" fmla="*/ 0 h 1697604"/>
              <a:gd name="connsiteX0" fmla="*/ 411674 w 3413343"/>
              <a:gd name="connsiteY0" fmla="*/ 0 h 1697604"/>
              <a:gd name="connsiteX1" fmla="*/ 2990110 w 3413343"/>
              <a:gd name="connsiteY1" fmla="*/ 0 h 1697604"/>
              <a:gd name="connsiteX2" fmla="*/ 3413343 w 3413343"/>
              <a:gd name="connsiteY2" fmla="*/ 860304 h 1697604"/>
              <a:gd name="connsiteX3" fmla="*/ 2990110 w 3413343"/>
              <a:gd name="connsiteY3" fmla="*/ 1697604 h 1697604"/>
              <a:gd name="connsiteX4" fmla="*/ 0 w 3413343"/>
              <a:gd name="connsiteY4" fmla="*/ 1692756 h 1697604"/>
              <a:gd name="connsiteX5" fmla="*/ 411674 w 3413343"/>
              <a:gd name="connsiteY5" fmla="*/ 0 h 169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3343" h="1697604">
                <a:moveTo>
                  <a:pt x="411674" y="0"/>
                </a:moveTo>
                <a:lnTo>
                  <a:pt x="2990110" y="0"/>
                </a:lnTo>
                <a:lnTo>
                  <a:pt x="3413343" y="860304"/>
                </a:lnTo>
                <a:lnTo>
                  <a:pt x="2990110" y="1697604"/>
                </a:lnTo>
                <a:lnTo>
                  <a:pt x="0" y="1692756"/>
                </a:lnTo>
                <a:lnTo>
                  <a:pt x="411674" y="0"/>
                </a:lnTo>
                <a:close/>
              </a:path>
            </a:pathLst>
          </a:custGeom>
          <a:solidFill>
            <a:srgbClr val="0C3B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all" dirty="0"/>
              <a:t>Implement</a:t>
            </a:r>
            <a:endParaRPr lang="en-US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0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your buyer thinking?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130" y="1733233"/>
            <a:ext cx="8058149" cy="50661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Loves Florida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Hates the cold winters in Canada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Worries about US capital gains taxes, estate tax, how to take title, and probate costs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about financing?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Where can good advice be found?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Worried a Florida lawyer won’t know the cross border tax issues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Worried that a Canadian lawyer won’t know the IRS and Florida cross border issues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Do accountants know?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“A Florida lawyer told me it is best to put title in an LLC.”</a:t>
            </a:r>
          </a:p>
        </p:txBody>
      </p:sp>
    </p:spTree>
    <p:extLst>
      <p:ext uri="{BB962C8B-B14F-4D97-AF65-F5344CB8AC3E}">
        <p14:creationId xmlns:p14="http://schemas.microsoft.com/office/powerpoint/2010/main" val="66231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you, the Realtor, thinking?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130" y="1753330"/>
            <a:ext cx="8058149" cy="50661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Client seems really interested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One spouse is concerned about buying real estate in a foreign country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What is he/she concerned about?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How do I answer their questions about tax, LLCs, Trusts, etc.?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How can I alleviate their concerns?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Cross-Border Professionals</a:t>
            </a:r>
          </a:p>
          <a:p>
            <a:pPr lvl="2">
              <a:lnSpc>
                <a:spcPct val="150000"/>
              </a:lnSpc>
            </a:pPr>
            <a:r>
              <a:rPr lang="en-US" sz="1600" dirty="0"/>
              <a:t>We recommend a consultation with ALTRO LLP, Canadian and Florida expert cross border attorneys, with offices in Florida and Canada.</a:t>
            </a:r>
          </a:p>
        </p:txBody>
      </p:sp>
    </p:spTree>
    <p:extLst>
      <p:ext uri="{BB962C8B-B14F-4D97-AF65-F5344CB8AC3E}">
        <p14:creationId xmlns:p14="http://schemas.microsoft.com/office/powerpoint/2010/main" val="68152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want to learn from this seminar?</a:t>
            </a:r>
          </a:p>
        </p:txBody>
      </p:sp>
      <p:pic>
        <p:nvPicPr>
          <p:cNvPr id="4" name="Picture 3" descr="owningUSpro_print_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5" y="1657706"/>
            <a:ext cx="2552939" cy="4197639"/>
          </a:xfrm>
          <a:prstGeom prst="rect">
            <a:avLst/>
          </a:prstGeom>
        </p:spPr>
      </p:pic>
      <p:pic>
        <p:nvPicPr>
          <p:cNvPr id="5" name="Picture 4" descr="AmericanLivinginCana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61" y="1689024"/>
            <a:ext cx="2651831" cy="4167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6E6674-89DA-41A9-AE6E-D825E81B7485}"/>
              </a:ext>
            </a:extLst>
          </p:cNvPr>
          <p:cNvSpPr/>
          <p:nvPr/>
        </p:nvSpPr>
        <p:spPr>
          <a:xfrm>
            <a:off x="2647507" y="5422606"/>
            <a:ext cx="691116" cy="127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FCEA6-B1DD-410F-8045-7F51ABE4BF2C}"/>
              </a:ext>
            </a:extLst>
          </p:cNvPr>
          <p:cNvSpPr/>
          <p:nvPr/>
        </p:nvSpPr>
        <p:spPr>
          <a:xfrm>
            <a:off x="5539460" y="5422606"/>
            <a:ext cx="861340" cy="255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11"/>
          <a:stretch/>
        </p:blipFill>
        <p:spPr>
          <a:xfrm>
            <a:off x="-3" y="6871"/>
            <a:ext cx="9137651" cy="68532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108"/>
            <a:ext cx="9144000" cy="6858000"/>
          </a:xfrm>
          <a:prstGeom prst="rect">
            <a:avLst/>
          </a:prstGeom>
          <a:solidFill>
            <a:srgbClr val="0C3B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27"/>
          <p:cNvSpPr>
            <a:spLocks noChangeAspect="1"/>
          </p:cNvSpPr>
          <p:nvPr/>
        </p:nvSpPr>
        <p:spPr>
          <a:xfrm rot="10800000">
            <a:off x="-2" y="-182880"/>
            <a:ext cx="8841409" cy="13903096"/>
          </a:xfrm>
          <a:custGeom>
            <a:avLst/>
            <a:gdLst>
              <a:gd name="connsiteX0" fmla="*/ 0 w 5244353"/>
              <a:gd name="connsiteY0" fmla="*/ 5741894 h 5741894"/>
              <a:gd name="connsiteX1" fmla="*/ 2622177 w 5244353"/>
              <a:gd name="connsiteY1" fmla="*/ 0 h 5741894"/>
              <a:gd name="connsiteX2" fmla="*/ 5244353 w 5244353"/>
              <a:gd name="connsiteY2" fmla="*/ 5741894 h 5741894"/>
              <a:gd name="connsiteX3" fmla="*/ 0 w 5244353"/>
              <a:gd name="connsiteY3" fmla="*/ 5741894 h 5741894"/>
              <a:gd name="connsiteX0" fmla="*/ 0 w 5244353"/>
              <a:gd name="connsiteY0" fmla="*/ 5298141 h 5298141"/>
              <a:gd name="connsiteX1" fmla="*/ 5230906 w 5244353"/>
              <a:gd name="connsiteY1" fmla="*/ 0 h 5298141"/>
              <a:gd name="connsiteX2" fmla="*/ 5244353 w 5244353"/>
              <a:gd name="connsiteY2" fmla="*/ 5298141 h 5298141"/>
              <a:gd name="connsiteX3" fmla="*/ 0 w 5244353"/>
              <a:gd name="connsiteY3" fmla="*/ 5298141 h 5298141"/>
              <a:gd name="connsiteX0" fmla="*/ 0 w 2407024"/>
              <a:gd name="connsiteY0" fmla="*/ 4558553 h 5298141"/>
              <a:gd name="connsiteX1" fmla="*/ 2393577 w 2407024"/>
              <a:gd name="connsiteY1" fmla="*/ 0 h 5298141"/>
              <a:gd name="connsiteX2" fmla="*/ 2407024 w 2407024"/>
              <a:gd name="connsiteY2" fmla="*/ 5298141 h 5298141"/>
              <a:gd name="connsiteX3" fmla="*/ 0 w 2407024"/>
              <a:gd name="connsiteY3" fmla="*/ 4558553 h 5298141"/>
              <a:gd name="connsiteX0" fmla="*/ 0 w 3361765"/>
              <a:gd name="connsiteY0" fmla="*/ 5271247 h 5298141"/>
              <a:gd name="connsiteX1" fmla="*/ 3348318 w 3361765"/>
              <a:gd name="connsiteY1" fmla="*/ 0 h 5298141"/>
              <a:gd name="connsiteX2" fmla="*/ 3361765 w 3361765"/>
              <a:gd name="connsiteY2" fmla="*/ 5298141 h 5298141"/>
              <a:gd name="connsiteX3" fmla="*/ 0 w 3361765"/>
              <a:gd name="connsiteY3" fmla="*/ 5271247 h 52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5" h="5298141">
                <a:moveTo>
                  <a:pt x="0" y="5271247"/>
                </a:moveTo>
                <a:lnTo>
                  <a:pt x="3348318" y="0"/>
                </a:lnTo>
                <a:cubicBezTo>
                  <a:pt x="3352800" y="1766047"/>
                  <a:pt x="3357283" y="3532094"/>
                  <a:pt x="3361765" y="5298141"/>
                </a:cubicBezTo>
                <a:lnTo>
                  <a:pt x="0" y="5271247"/>
                </a:lnTo>
                <a:close/>
              </a:path>
            </a:pathLst>
          </a:custGeom>
          <a:solidFill>
            <a:srgbClr val="86754D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EF2EC-E5CE-4E49-B628-BD40C8BC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53" y="2365321"/>
            <a:ext cx="4595347" cy="2852737"/>
          </a:xfrm>
        </p:spPr>
        <p:txBody>
          <a:bodyPr>
            <a:normAutofit/>
          </a:bodyPr>
          <a:lstStyle/>
          <a:p>
            <a:r>
              <a:rPr lang="en-US" sz="5000" dirty="0"/>
              <a:t>5 Tax Traps for  Canadians who Own US Property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53" y="226225"/>
            <a:ext cx="1720847" cy="19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9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3161509-CD6B-4D4C-B3D4-E5E316002790}"/>
              </a:ext>
            </a:extLst>
          </p:cNvPr>
          <p:cNvSpPr txBox="1">
            <a:spLocks/>
          </p:cNvSpPr>
          <p:nvPr/>
        </p:nvSpPr>
        <p:spPr>
          <a:xfrm>
            <a:off x="381000" y="467360"/>
            <a:ext cx="6858000" cy="81280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1" kern="1200">
                <a:solidFill>
                  <a:schemeClr val="bg1"/>
                </a:solidFill>
                <a:latin typeface="Baskerville Old Face" charset="0"/>
                <a:ea typeface="Baskerville Old Face" charset="0"/>
                <a:cs typeface="Baskerville Old Face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/>
              <a:t>Do’s and Don’ts</a:t>
            </a:r>
            <a:endParaRPr lang="en-US" sz="3500" cap="small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7C62A6F-0939-4995-909B-6D3F9BEA9C10}"/>
              </a:ext>
            </a:extLst>
          </p:cNvPr>
          <p:cNvSpPr txBox="1">
            <a:spLocks/>
          </p:cNvSpPr>
          <p:nvPr/>
        </p:nvSpPr>
        <p:spPr>
          <a:xfrm>
            <a:off x="381000" y="1825625"/>
            <a:ext cx="37513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764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000" b="1" cap="small" dirty="0">
                <a:solidFill>
                  <a:srgbClr val="86754D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The tax world has changed a lot in recent years</a:t>
            </a:r>
          </a:p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0C3B6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Be aware of the following Tax Traps: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51070" y="1780825"/>
            <a:ext cx="4155186" cy="698119"/>
            <a:chOff x="4751070" y="1780825"/>
            <a:chExt cx="4155186" cy="698119"/>
          </a:xfrm>
        </p:grpSpPr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B7C62A6F-0939-4995-909B-6D3F9BEA9C10}"/>
                </a:ext>
              </a:extLst>
            </p:cNvPr>
            <p:cNvSpPr txBox="1">
              <a:spLocks/>
            </p:cNvSpPr>
            <p:nvPr/>
          </p:nvSpPr>
          <p:spPr>
            <a:xfrm>
              <a:off x="4894326" y="1780825"/>
              <a:ext cx="4011930" cy="698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l">
                <a:lnSpc>
                  <a:spcPct val="100000"/>
                </a:lnSpc>
              </a:pPr>
              <a:r>
                <a:rPr lang="en-US" sz="1800" dirty="0">
                  <a:solidFill>
                    <a:srgbClr val="0C3B60"/>
                  </a:solidFill>
                </a:rPr>
                <a:t>US LLCs and Florida revocable trusts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4751070" y="1864708"/>
              <a:ext cx="530352" cy="530352"/>
            </a:xfrm>
            <a:prstGeom prst="ellipse">
              <a:avLst/>
            </a:prstGeom>
            <a:solidFill>
              <a:srgbClr val="9E1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Verdana" charset="0"/>
                  <a:ea typeface="Verdana" charset="0"/>
                  <a:cs typeface="Verdana" charset="0"/>
                </a:rPr>
                <a:t>X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51070" y="2582598"/>
            <a:ext cx="4155186" cy="698119"/>
            <a:chOff x="4751070" y="2585497"/>
            <a:chExt cx="4155186" cy="698119"/>
          </a:xfrm>
        </p:grpSpPr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B7C62A6F-0939-4995-909B-6D3F9BEA9C10}"/>
                </a:ext>
              </a:extLst>
            </p:cNvPr>
            <p:cNvSpPr txBox="1">
              <a:spLocks/>
            </p:cNvSpPr>
            <p:nvPr/>
          </p:nvSpPr>
          <p:spPr>
            <a:xfrm>
              <a:off x="4894326" y="2585497"/>
              <a:ext cx="4011930" cy="69811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l">
                <a:lnSpc>
                  <a:spcPct val="200000"/>
                </a:lnSpc>
              </a:pPr>
              <a:r>
                <a:rPr lang="en-US" sz="1800" dirty="0">
                  <a:solidFill>
                    <a:srgbClr val="0C3B60"/>
                  </a:solidFill>
                </a:rPr>
                <a:t>US LLLPs and LLPs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751070" y="2669380"/>
              <a:ext cx="530352" cy="530352"/>
            </a:xfrm>
            <a:prstGeom prst="ellipse">
              <a:avLst/>
            </a:prstGeom>
            <a:solidFill>
              <a:srgbClr val="9E1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Verdana" charset="0"/>
                  <a:ea typeface="Verdana" charset="0"/>
                  <a:cs typeface="Verdana" charset="0"/>
                </a:rPr>
                <a:t>X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51070" y="3384371"/>
            <a:ext cx="4155186" cy="698119"/>
            <a:chOff x="4751070" y="2585497"/>
            <a:chExt cx="4155186" cy="698119"/>
          </a:xfrm>
        </p:grpSpPr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B7C62A6F-0939-4995-909B-6D3F9BEA9C10}"/>
                </a:ext>
              </a:extLst>
            </p:cNvPr>
            <p:cNvSpPr txBox="1">
              <a:spLocks/>
            </p:cNvSpPr>
            <p:nvPr/>
          </p:nvSpPr>
          <p:spPr>
            <a:xfrm>
              <a:off x="4894326" y="2585497"/>
              <a:ext cx="4011930" cy="69811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l">
                <a:lnSpc>
                  <a:spcPct val="200000"/>
                </a:lnSpc>
              </a:pPr>
              <a:r>
                <a:rPr lang="en-US" sz="1800" dirty="0">
                  <a:solidFill>
                    <a:srgbClr val="0C3B60"/>
                  </a:solidFill>
                </a:rPr>
                <a:t>Gifting US real property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4751070" y="2669380"/>
              <a:ext cx="530352" cy="530352"/>
            </a:xfrm>
            <a:prstGeom prst="ellipse">
              <a:avLst/>
            </a:prstGeom>
            <a:solidFill>
              <a:srgbClr val="9E1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Verdana" charset="0"/>
                  <a:ea typeface="Verdana" charset="0"/>
                  <a:cs typeface="Verdana" charset="0"/>
                </a:rPr>
                <a:t>X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51070" y="4186144"/>
            <a:ext cx="4155186" cy="698119"/>
            <a:chOff x="4751070" y="1780825"/>
            <a:chExt cx="4155186" cy="698119"/>
          </a:xfrm>
        </p:grpSpPr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B7C62A6F-0939-4995-909B-6D3F9BEA9C10}"/>
                </a:ext>
              </a:extLst>
            </p:cNvPr>
            <p:cNvSpPr txBox="1">
              <a:spLocks/>
            </p:cNvSpPr>
            <p:nvPr/>
          </p:nvSpPr>
          <p:spPr>
            <a:xfrm>
              <a:off x="4894326" y="1780825"/>
              <a:ext cx="4011930" cy="698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l">
                <a:lnSpc>
                  <a:spcPct val="100000"/>
                </a:lnSpc>
              </a:pPr>
              <a:r>
                <a:rPr lang="en-US" sz="1800" dirty="0">
                  <a:solidFill>
                    <a:srgbClr val="0C3B60"/>
                  </a:solidFill>
                </a:rPr>
                <a:t>Joint tenancy with right </a:t>
              </a:r>
              <a:br>
                <a:rPr lang="en-US" sz="1800" dirty="0">
                  <a:solidFill>
                    <a:srgbClr val="0C3B60"/>
                  </a:solidFill>
                </a:rPr>
              </a:br>
              <a:r>
                <a:rPr lang="en-US" sz="1800" dirty="0">
                  <a:solidFill>
                    <a:srgbClr val="0C3B60"/>
                  </a:solidFill>
                </a:rPr>
                <a:t>of survivorship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751070" y="1864708"/>
              <a:ext cx="530352" cy="530352"/>
            </a:xfrm>
            <a:prstGeom prst="ellipse">
              <a:avLst/>
            </a:prstGeom>
            <a:solidFill>
              <a:srgbClr val="9E1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Verdana" charset="0"/>
                  <a:ea typeface="Verdana" charset="0"/>
                  <a:cs typeface="Verdana" charset="0"/>
                </a:rPr>
                <a:t>X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51070" y="4987918"/>
            <a:ext cx="4155186" cy="698119"/>
            <a:chOff x="4751070" y="2585497"/>
            <a:chExt cx="4155186" cy="698119"/>
          </a:xfrm>
        </p:grpSpPr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B7C62A6F-0939-4995-909B-6D3F9BEA9C10}"/>
                </a:ext>
              </a:extLst>
            </p:cNvPr>
            <p:cNvSpPr txBox="1">
              <a:spLocks/>
            </p:cNvSpPr>
            <p:nvPr/>
          </p:nvSpPr>
          <p:spPr>
            <a:xfrm>
              <a:off x="4894326" y="2585497"/>
              <a:ext cx="4011930" cy="69811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l">
                <a:lnSpc>
                  <a:spcPct val="200000"/>
                </a:lnSpc>
              </a:pPr>
              <a:r>
                <a:rPr lang="en-US" sz="1800" dirty="0">
                  <a:solidFill>
                    <a:srgbClr val="0C3B60"/>
                  </a:solidFill>
                </a:rPr>
                <a:t>Canadian corporations</a:t>
              </a:r>
            </a:p>
            <a:p>
              <a:pPr lvl="1" algn="l">
                <a:lnSpc>
                  <a:spcPct val="200000"/>
                </a:lnSpc>
              </a:pPr>
              <a:endParaRPr lang="en-US" sz="1800" dirty="0">
                <a:solidFill>
                  <a:srgbClr val="0C3B6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751070" y="2669380"/>
              <a:ext cx="530352" cy="530352"/>
            </a:xfrm>
            <a:prstGeom prst="ellipse">
              <a:avLst/>
            </a:prstGeom>
            <a:solidFill>
              <a:srgbClr val="9E1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Verdana" charset="0"/>
                  <a:ea typeface="Verdana" charset="0"/>
                  <a:cs typeface="Verdana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1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3161509-CD6B-4D4C-B3D4-E5E316002790}"/>
              </a:ext>
            </a:extLst>
          </p:cNvPr>
          <p:cNvSpPr txBox="1">
            <a:spLocks/>
          </p:cNvSpPr>
          <p:nvPr/>
        </p:nvSpPr>
        <p:spPr>
          <a:xfrm>
            <a:off x="381000" y="467360"/>
            <a:ext cx="6858000" cy="81280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1" kern="1200">
                <a:solidFill>
                  <a:schemeClr val="bg1"/>
                </a:solidFill>
                <a:latin typeface="Baskerville Old Face" charset="0"/>
                <a:ea typeface="Baskerville Old Face" charset="0"/>
                <a:cs typeface="Baskerville Old Face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/>
              <a:t>1. US LLCs and Florida Revocable Trusts</a:t>
            </a:r>
            <a:endParaRPr lang="en-US" sz="2800" cap="small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00" y="1700624"/>
            <a:ext cx="8040626" cy="4969837"/>
            <a:chOff x="381000" y="1700624"/>
            <a:chExt cx="8040626" cy="4969837"/>
          </a:xfrm>
        </p:grpSpPr>
        <p:grpSp>
          <p:nvGrpSpPr>
            <p:cNvPr id="9" name="Group 8"/>
            <p:cNvGrpSpPr/>
            <p:nvPr/>
          </p:nvGrpSpPr>
          <p:grpSpPr>
            <a:xfrm>
              <a:off x="381000" y="1700624"/>
              <a:ext cx="3840328" cy="4969837"/>
              <a:chOff x="749999" y="1879826"/>
              <a:chExt cx="3276579" cy="42402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749999" y="1879826"/>
                <a:ext cx="3276579" cy="4240279"/>
              </a:xfrm>
              <a:prstGeom prst="rect">
                <a:avLst/>
              </a:prstGeom>
              <a:noFill/>
              <a:ln w="25400">
                <a:solidFill>
                  <a:srgbClr val="9E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49999" y="1879826"/>
                <a:ext cx="3276579" cy="525046"/>
              </a:xfrm>
              <a:prstGeom prst="rect">
                <a:avLst/>
              </a:prstGeom>
              <a:solidFill>
                <a:srgbClr val="9E1D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1CC1DD97-FFFE-43D3-B8E1-0C59F7644474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2404872"/>
              <a:ext cx="3840328" cy="3715233"/>
            </a:xfrm>
            <a:prstGeom prst="rect">
              <a:avLst/>
            </a:prstGeom>
          </p:spPr>
          <p:txBody>
            <a:bodyPr vert="horz" lIns="144000" tIns="45720" rIns="144000" bIns="45720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9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US Limited Liability </a:t>
              </a:r>
              <a:br>
                <a:rPr lang="en-US" sz="29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</a:br>
              <a:r>
                <a:rPr lang="en-US" sz="29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Companies (LLCs)</a:t>
              </a:r>
            </a:p>
            <a:p>
              <a:pPr marL="342900" indent="-34290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Arial" charset="0"/>
                <a:buChar char="•"/>
              </a:pPr>
              <a:r>
                <a:rPr lang="en-US" dirty="0"/>
                <a:t>Taxed as partnerships in the US</a:t>
              </a:r>
            </a:p>
            <a:p>
              <a:pPr marL="342900" indent="-34290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Arial" charset="0"/>
                <a:buChar char="•"/>
              </a:pPr>
              <a:r>
                <a:rPr lang="en-US" dirty="0"/>
                <a:t>Taxed as corporations in Canada</a:t>
              </a:r>
            </a:p>
            <a:p>
              <a:pPr marL="800100" lvl="1" indent="-34290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.LucidaGrandeUI" charset="0"/>
                <a:buChar char="□"/>
              </a:pPr>
              <a:r>
                <a:rPr lang="en-US" dirty="0"/>
                <a:t>This causes potential:</a:t>
              </a:r>
            </a:p>
            <a:p>
              <a:pPr marL="1200150" lvl="2" indent="-28575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Courier New" charset="0"/>
                <a:buChar char="o"/>
              </a:pPr>
              <a:r>
                <a:rPr lang="en-US" dirty="0"/>
                <a:t>Double taxation;</a:t>
              </a:r>
            </a:p>
            <a:p>
              <a:pPr marL="1200150" lvl="2" indent="-28575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Courier New" charset="0"/>
                <a:buChar char="o"/>
              </a:pPr>
              <a:r>
                <a:rPr lang="en-US" dirty="0"/>
                <a:t>A “taxable benefit” for Canadian income tax purposes; and</a:t>
              </a:r>
            </a:p>
            <a:p>
              <a:pPr marL="1200150" lvl="2" indent="-28575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Courier New" charset="0"/>
                <a:buChar char="o"/>
              </a:pPr>
              <a:r>
                <a:rPr lang="en-US" dirty="0"/>
                <a:t>Higher overall income taxes. </a:t>
              </a: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1CC1DD97-FFFE-43D3-B8E1-0C59F7644474}"/>
                </a:ext>
              </a:extLst>
            </p:cNvPr>
            <p:cNvSpPr txBox="1">
              <a:spLocks/>
            </p:cNvSpPr>
            <p:nvPr/>
          </p:nvSpPr>
          <p:spPr>
            <a:xfrm>
              <a:off x="4581298" y="2404872"/>
              <a:ext cx="3840328" cy="3715233"/>
            </a:xfrm>
            <a:prstGeom prst="rect">
              <a:avLst/>
            </a:prstGeom>
          </p:spPr>
          <p:txBody>
            <a:bodyPr vert="horz" lIns="144000" tIns="45720" rIns="14400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764"/>
                </a:buClr>
                <a:buFont typeface="Arial"/>
                <a:buNone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None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18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Revocable Trusts &amp; </a:t>
              </a:r>
              <a:br>
                <a:rPr lang="en-US" sz="18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</a:br>
              <a:r>
                <a:rPr lang="en-US" sz="1800" b="1" dirty="0">
                  <a:solidFill>
                    <a:srgbClr val="86754D"/>
                  </a:solidFill>
                  <a:latin typeface="Baskerville Old Face" charset="0"/>
                  <a:ea typeface="Baskerville Old Face" charset="0"/>
                  <a:cs typeface="Baskerville Old Face" charset="0"/>
                </a:rPr>
                <a:t>Florida Land Trusts</a:t>
              </a:r>
            </a:p>
            <a:p>
              <a:pPr marL="342900" lvl="1" indent="-342900" algn="l">
                <a:lnSpc>
                  <a:spcPct val="150000"/>
                </a:lnSpc>
                <a:spcBef>
                  <a:spcPts val="1000"/>
                </a:spcBef>
                <a:buClr>
                  <a:srgbClr val="86754D"/>
                </a:buClr>
                <a:buSzPct val="150000"/>
                <a:buFont typeface="Arial" charset="0"/>
                <a:buChar char="•"/>
              </a:pPr>
              <a:r>
                <a:rPr lang="en-US" sz="1500" dirty="0"/>
                <a:t>Trust is taxed for Canadian tax purposes</a:t>
              </a:r>
            </a:p>
            <a:p>
              <a:pPr marL="800100" lvl="1" indent="-34290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.LucidaGrandeUI" charset="0"/>
                <a:buChar char="□"/>
              </a:pPr>
              <a:r>
                <a:rPr lang="en-US" sz="1300" dirty="0"/>
                <a:t>Potential double taxation</a:t>
              </a:r>
            </a:p>
            <a:p>
              <a:pPr marL="800100" lvl="1" indent="-342900" algn="l">
                <a:lnSpc>
                  <a:spcPct val="150000"/>
                </a:lnSpc>
                <a:buClr>
                  <a:srgbClr val="86754D"/>
                </a:buClr>
                <a:buSzPct val="150000"/>
                <a:buFont typeface=".LucidaGrandeUI" charset="0"/>
                <a:buChar char="□"/>
              </a:pP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81298" y="1700624"/>
            <a:ext cx="3840328" cy="4969837"/>
            <a:chOff x="4724421" y="1879826"/>
            <a:chExt cx="3276579" cy="4240279"/>
          </a:xfrm>
        </p:grpSpPr>
        <p:sp>
          <p:nvSpPr>
            <p:cNvPr id="31" name="Rectangle 30"/>
            <p:cNvSpPr/>
            <p:nvPr/>
          </p:nvSpPr>
          <p:spPr>
            <a:xfrm>
              <a:off x="4724421" y="1879826"/>
              <a:ext cx="3276579" cy="4240279"/>
            </a:xfrm>
            <a:prstGeom prst="rect">
              <a:avLst/>
            </a:prstGeom>
            <a:noFill/>
            <a:ln w="25400">
              <a:solidFill>
                <a:srgbClr val="0C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24421" y="1879826"/>
              <a:ext cx="3276579" cy="525046"/>
            </a:xfrm>
            <a:prstGeom prst="rect">
              <a:avLst/>
            </a:prstGeom>
            <a:solidFill>
              <a:srgbClr val="0C3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5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MCA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MCA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B599761-3C3F-E24D-9B23-42ECFC153387}" vid="{E60EA865-6B6C-C843-8DF9-16A4173211C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ltro LLP">
      <a:dk1>
        <a:srgbClr val="000000"/>
      </a:dk1>
      <a:lt1>
        <a:srgbClr val="FFFFFF"/>
      </a:lt1>
      <a:dk2>
        <a:srgbClr val="003663"/>
      </a:dk2>
      <a:lt2>
        <a:srgbClr val="86744C"/>
      </a:lt2>
      <a:accent1>
        <a:srgbClr val="0072B8"/>
      </a:accent1>
      <a:accent2>
        <a:srgbClr val="00478C"/>
      </a:accent2>
      <a:accent3>
        <a:srgbClr val="BBBCB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6357A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troLLP-Presentation" id="{7C222197-6EEB-E645-BBE7-0BFCFAFC2580}" vid="{A0381A9A-C951-7745-B752-74B12B0F8B80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144000" tIns="45720" rIns="144000" bIns="45720" rtlCol="0">
        <a:normAutofit fontScale="62500" lnSpcReduction="20000"/>
      </a:bodyPr>
      <a:lstStyle>
        <a:defPPr algn="l">
          <a:lnSpc>
            <a:spcPct val="120000"/>
          </a:lnSpc>
          <a:defRPr sz="2900" b="1" dirty="0" smtClean="0">
            <a:solidFill>
              <a:srgbClr val="86754D"/>
            </a:solidFill>
            <a:latin typeface="Baskerville Old Face" charset="0"/>
            <a:ea typeface="Baskerville Old Face" charset="0"/>
            <a:cs typeface="Baskerville Old Face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144000" tIns="45720" rIns="144000" bIns="45720" rtlCol="0">
        <a:normAutofit fontScale="62500" lnSpcReduction="20000"/>
      </a:bodyPr>
      <a:lstStyle>
        <a:defPPr algn="l">
          <a:lnSpc>
            <a:spcPct val="120000"/>
          </a:lnSpc>
          <a:defRPr sz="2900" b="1" dirty="0" smtClean="0">
            <a:solidFill>
              <a:srgbClr val="86754D"/>
            </a:solidFill>
            <a:latin typeface="Baskerville Old Face" charset="0"/>
            <a:ea typeface="Baskerville Old Face" charset="0"/>
            <a:cs typeface="Baskerville Old Face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144000" tIns="45720" rIns="144000" bIns="45720" rtlCol="0">
        <a:normAutofit fontScale="62500" lnSpcReduction="20000"/>
      </a:bodyPr>
      <a:lstStyle>
        <a:defPPr algn="l">
          <a:lnSpc>
            <a:spcPct val="120000"/>
          </a:lnSpc>
          <a:defRPr sz="2900" b="1" dirty="0" smtClean="0">
            <a:solidFill>
              <a:srgbClr val="86754D"/>
            </a:solidFill>
            <a:latin typeface="Baskerville Old Face" charset="0"/>
            <a:ea typeface="Baskerville Old Face" charset="0"/>
            <a:cs typeface="Baskerville Old Face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MCA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troLLP-Presentation" id="{7C222197-6EEB-E645-BBE7-0BFCFAFC2580}" vid="{89E011AD-385F-6F4A-B8BE-A9A43FEB69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Altro Levy Template_Final</Template>
  <TotalTime>70768</TotalTime>
  <Words>1634</Words>
  <Application>Microsoft Office PowerPoint</Application>
  <PresentationFormat>On-screen Show (4:3)</PresentationFormat>
  <Paragraphs>280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63" baseType="lpstr">
      <vt:lpstr>.AppleSystemUIFont</vt:lpstr>
      <vt:lpstr>.LucidaGrandeUI</vt:lpstr>
      <vt:lpstr>.PingFangSC-Regular</vt:lpstr>
      <vt:lpstr>AppleMyungjo</vt:lpstr>
      <vt:lpstr>Arial</vt:lpstr>
      <vt:lpstr>Arial Black</vt:lpstr>
      <vt:lpstr>Baskerville Old Face</vt:lpstr>
      <vt:lpstr>Calibri</vt:lpstr>
      <vt:lpstr>Courier New</vt:lpstr>
      <vt:lpstr>English Baskerville Old Face</vt:lpstr>
      <vt:lpstr>Franklin Gothic Book</vt:lpstr>
      <vt:lpstr>Georgia</vt:lpstr>
      <vt:lpstr>Goudy Old Style</vt:lpstr>
      <vt:lpstr>Helvetica</vt:lpstr>
      <vt:lpstr>ITC New Baskerville Std</vt:lpstr>
      <vt:lpstr>Lucida Grande</vt:lpstr>
      <vt:lpstr>Times New Roman Bold</vt:lpstr>
      <vt:lpstr>Verdana</vt:lpstr>
      <vt:lpstr>Verdana Regular</vt:lpstr>
      <vt:lpstr>Wingdings</vt:lpstr>
      <vt:lpstr>MCA PPT</vt:lpstr>
      <vt:lpstr>1_Office Theme</vt:lpstr>
      <vt:lpstr>1_Custom Design</vt:lpstr>
      <vt:lpstr>2_Custom Design</vt:lpstr>
      <vt:lpstr>3_Custom Design</vt:lpstr>
      <vt:lpstr>5_Custom Design</vt:lpstr>
      <vt:lpstr>4_Custom Design</vt:lpstr>
      <vt:lpstr>Custom Design</vt:lpstr>
      <vt:lpstr>1_MCA PPT</vt:lpstr>
      <vt:lpstr>2_MCA PPT</vt:lpstr>
      <vt:lpstr>PowerPoint Presentation</vt:lpstr>
      <vt:lpstr>David A. Altro  B.A., LLL., J.D., D.D.N., F.Pl., TEP</vt:lpstr>
      <vt:lpstr>In Your Experience</vt:lpstr>
      <vt:lpstr>What is your buyer thinking?</vt:lpstr>
      <vt:lpstr>What are you, the Realtor, thinking?</vt:lpstr>
      <vt:lpstr>What do you want to learn from this seminar?</vt:lpstr>
      <vt:lpstr>5 Tax Traps for  Canadians who Own US Property</vt:lpstr>
      <vt:lpstr>PowerPoint Presentation</vt:lpstr>
      <vt:lpstr>PowerPoint Presentation</vt:lpstr>
      <vt:lpstr>PowerPoint Presentation</vt:lpstr>
      <vt:lpstr>3. Gifting US Real Property</vt:lpstr>
      <vt:lpstr>4. Canadian Corporations</vt:lpstr>
      <vt:lpstr>5. Joint Tenancy with Right of Survivorship</vt:lpstr>
      <vt:lpstr>Cross Border Planning Considerations</vt:lpstr>
      <vt:lpstr>Probate</vt:lpstr>
      <vt:lpstr>US Estate Tax</vt:lpstr>
      <vt:lpstr>Planning with Trusts</vt:lpstr>
      <vt:lpstr>Cross Border Trust</vt:lpstr>
      <vt:lpstr>Other Personal-Use Ownership  Structures: The Issues</vt:lpstr>
      <vt:lpstr>Cross Border Irrevocable Trust (CBIT)</vt:lpstr>
      <vt:lpstr>Inheritance Trust for Your Children  Who Are US Citizens or Residents</vt:lpstr>
      <vt:lpstr>Qualified Domestic Trust (QDOT)</vt:lpstr>
      <vt:lpstr>Rental Properties</vt:lpstr>
      <vt:lpstr>Rental Properties: Limited Partnership*</vt:lpstr>
      <vt:lpstr>Rental Properties: Two Tier Partnership</vt:lpstr>
      <vt:lpstr>Selling Your US Property</vt:lpstr>
      <vt:lpstr>“As Is” Contract</vt:lpstr>
      <vt:lpstr>Capital Gains Tax</vt:lpstr>
      <vt:lpstr>What happens if you become  mentally incapacitated?</vt:lpstr>
      <vt:lpstr>Cross Border Trust</vt:lpstr>
      <vt:lpstr>ALTRO LLP Services, Expertise and Clients</vt:lpstr>
      <vt:lpstr>Offices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Owning U.S Property –  The Canadian way</dc:title>
  <dc:creator>Elena Trigiani</dc:creator>
  <cp:lastModifiedBy>Trigiani, Elena </cp:lastModifiedBy>
  <cp:revision>1325</cp:revision>
  <cp:lastPrinted>2017-11-20T19:55:38Z</cp:lastPrinted>
  <dcterms:created xsi:type="dcterms:W3CDTF">2013-09-16T20:10:05Z</dcterms:created>
  <dcterms:modified xsi:type="dcterms:W3CDTF">2018-08-10T18:27:15Z</dcterms:modified>
</cp:coreProperties>
</file>