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3" r:id="rId2"/>
    <p:sldId id="275" r:id="rId3"/>
    <p:sldId id="284" r:id="rId4"/>
    <p:sldId id="285" r:id="rId5"/>
    <p:sldId id="286" r:id="rId6"/>
    <p:sldId id="274" r:id="rId7"/>
    <p:sldId id="277" r:id="rId8"/>
    <p:sldId id="273" r:id="rId9"/>
    <p:sldId id="267" r:id="rId10"/>
    <p:sldId id="266" r:id="rId11"/>
    <p:sldId id="269" r:id="rId12"/>
    <p:sldId id="278" r:id="rId13"/>
    <p:sldId id="288" r:id="rId14"/>
    <p:sldId id="257" r:id="rId15"/>
    <p:sldId id="272" r:id="rId16"/>
    <p:sldId id="281" r:id="rId17"/>
    <p:sldId id="282" r:id="rId18"/>
    <p:sldId id="270" r:id="rId19"/>
    <p:sldId id="271" r:id="rId20"/>
    <p:sldId id="279" r:id="rId21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6546"/>
    <a:srgbClr val="CBCBCB"/>
    <a:srgbClr val="CBCBCA"/>
    <a:srgbClr val="CACACA"/>
    <a:srgbClr val="00287A"/>
    <a:srgbClr val="FA6545"/>
    <a:srgbClr val="273670"/>
    <a:srgbClr val="FF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60" autoAdjust="0"/>
    <p:restoredTop sz="85230" autoAdjust="0"/>
  </p:normalViewPr>
  <p:slideViewPr>
    <p:cSldViewPr snapToGrid="0">
      <p:cViewPr varScale="1">
        <p:scale>
          <a:sx n="76" d="100"/>
          <a:sy n="76" d="100"/>
        </p:scale>
        <p:origin x="114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B2772-0935-4585-8A5A-CCCAC7751D9D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79519-B587-49C1-99A3-1350BEAA3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85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in future growth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9519-B587-49C1-99A3-1350BEAA3D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9519-B587-49C1-99A3-1350BEAA3D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2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 Student Career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79519-B587-49C1-99A3-1350BEAA3D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40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 we solve:  Agents have to be at every Buyer showing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Solution: Agents show homes on behalf of other agents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40-50 agents in SW Florida that are available to show homes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 pay a fee ( minimum $39 per home shown 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 keep their client, commission and schedule.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Buyers get access when they want and not dependent on buyer agent schedule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Showing agent gets market knowledge, showing experience and make money on the side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79519-B587-49C1-99A3-1350BEAA3D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8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 baseline="0" dirty="0"/>
              <a:t> in future growth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79519-B587-49C1-99A3-1350BEAA3D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9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xfrm>
            <a:off x="538163" y="677863"/>
            <a:ext cx="6026150" cy="338931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[30 seconds]</a:t>
            </a:r>
          </a:p>
          <a:p>
            <a:endParaRPr lang="en-US" dirty="0"/>
          </a:p>
          <a:p>
            <a:r>
              <a:rPr lang="en-US" dirty="0"/>
              <a:t>Desire to help students make the possible real</a:t>
            </a:r>
          </a:p>
          <a:p>
            <a:r>
              <a:rPr lang="en-US" dirty="0"/>
              <a:t>Feel free to contact us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9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10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3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7110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3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36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4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2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7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5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6FFF6-BF0D-4531-A669-45B5B1900557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FC32F-3515-4E17-8E1F-A76D212C7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kauanui@fgcu.ed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55132"/>
            <a:ext cx="12192000" cy="1285333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Professionalism and the Entrepreneurial Path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5305241"/>
            <a:ext cx="1362075" cy="1362075"/>
          </a:xfrm>
          <a:prstGeom prst="rect">
            <a:avLst/>
          </a:prstGeom>
          <a:effectLst>
            <a:glow rad="127000">
              <a:schemeClr val="bg1">
                <a:alpha val="85000"/>
              </a:schemeClr>
            </a:glow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B8475D8-4B94-4860-90F5-290B31C7C813}"/>
              </a:ext>
            </a:extLst>
          </p:cNvPr>
          <p:cNvSpPr txBox="1">
            <a:spLocks/>
          </p:cNvSpPr>
          <p:nvPr/>
        </p:nvSpPr>
        <p:spPr>
          <a:xfrm>
            <a:off x="1906045" y="5305241"/>
            <a:ext cx="8686800" cy="1285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“Making the Possible REAL”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82FC502-B17A-4A03-850D-C52B66A4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9019" y="4371767"/>
            <a:ext cx="7766936" cy="1285334"/>
          </a:xfrm>
        </p:spPr>
        <p:txBody>
          <a:bodyPr>
            <a:normAutofit lnSpcReduction="10000"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Dr. Sandra Kauanui, Director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Daveler &amp; Kauanui School of Entrepreneurship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Florida Gulf Coast University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46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221" y="1624263"/>
            <a:ext cx="3814011" cy="517358"/>
          </a:xfrm>
          <a:prstGeom prst="rect">
            <a:avLst/>
          </a:prstGeom>
          <a:solidFill>
            <a:srgbClr val="CBCBCA"/>
          </a:solidFill>
          <a:ln>
            <a:solidFill>
              <a:srgbClr val="CBCB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62274" y="1624263"/>
            <a:ext cx="3814011" cy="517358"/>
          </a:xfrm>
          <a:prstGeom prst="rect">
            <a:avLst/>
          </a:prstGeom>
          <a:solidFill>
            <a:srgbClr val="CBCBCA"/>
          </a:solidFill>
          <a:ln>
            <a:solidFill>
              <a:srgbClr val="CBCB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221" y="1778305"/>
            <a:ext cx="324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Business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62274" y="1778305"/>
            <a:ext cx="324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Startup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AF0EA6-5CC3-4962-8891-D8A3B5F603BB}"/>
              </a:ext>
            </a:extLst>
          </p:cNvPr>
          <p:cNvSpPr/>
          <p:nvPr/>
        </p:nvSpPr>
        <p:spPr>
          <a:xfrm>
            <a:off x="419100" y="6000750"/>
            <a:ext cx="3962400" cy="517358"/>
          </a:xfrm>
          <a:prstGeom prst="rect">
            <a:avLst/>
          </a:prstGeom>
          <a:solidFill>
            <a:srgbClr val="CACACA"/>
          </a:solidFill>
          <a:ln>
            <a:solidFill>
              <a:srgbClr val="CBCB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9E822-9B20-4952-832A-C127683F3CD8}"/>
              </a:ext>
            </a:extLst>
          </p:cNvPr>
          <p:cNvSpPr txBox="1"/>
          <p:nvPr/>
        </p:nvSpPr>
        <p:spPr>
          <a:xfrm>
            <a:off x="226594" y="6000750"/>
            <a:ext cx="5412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Work in Existing Business to Innovate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F218E-4531-4804-83DC-B15D0E85CAEE}"/>
              </a:ext>
            </a:extLst>
          </p:cNvPr>
          <p:cNvSpPr txBox="1"/>
          <p:nvPr/>
        </p:nvSpPr>
        <p:spPr>
          <a:xfrm>
            <a:off x="-1" y="668740"/>
            <a:ext cx="5104263" cy="461665"/>
          </a:xfrm>
          <a:prstGeom prst="rect">
            <a:avLst/>
          </a:prstGeom>
          <a:solidFill>
            <a:srgbClr val="FA6546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MEETING STUDENT CAREER NEEDS</a:t>
            </a:r>
          </a:p>
        </p:txBody>
      </p:sp>
    </p:spTree>
    <p:extLst>
      <p:ext uri="{BB962C8B-B14F-4D97-AF65-F5344CB8AC3E}">
        <p14:creationId xmlns:p14="http://schemas.microsoft.com/office/powerpoint/2010/main" val="4072510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14350"/>
            <a:ext cx="5353050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0"/>
            <a:ext cx="5962650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OUTREACH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190749"/>
            <a:ext cx="10515600" cy="448098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Veterans Florida Entrepreneurship Program</a:t>
            </a:r>
          </a:p>
          <a:p>
            <a:pPr lvl="1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Stephen Berge awarded by Governor Rick Scott</a:t>
            </a:r>
          </a:p>
          <a:p>
            <a:pPr lvl="1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Awarded </a:t>
            </a:r>
            <a:r>
              <a:rPr lang="en-US" b="1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$387,052 </a:t>
            </a:r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seed funding for Veterans since 2016</a:t>
            </a:r>
          </a:p>
          <a:p>
            <a:pPr lvl="1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SWFL Community Foundation</a:t>
            </a:r>
          </a:p>
          <a:p>
            <a:pPr lvl="1"/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Naples Business Accelerator Program</a:t>
            </a:r>
          </a:p>
          <a:p>
            <a:pPr lvl="1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Funded by the Board of Collier County Commissioners</a:t>
            </a:r>
          </a:p>
          <a:p>
            <a:pPr lvl="1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Accelerator training program for Collier County businesses</a:t>
            </a: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Richard M. Schulze Family Foundation</a:t>
            </a:r>
          </a:p>
          <a:p>
            <a:pPr lvl="1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$300,000 Awarded to IFE:</a:t>
            </a:r>
          </a:p>
          <a:p>
            <a:pPr lvl="2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Seed funding for Veterans</a:t>
            </a:r>
          </a:p>
          <a:p>
            <a:pPr lvl="2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Seed funding for Runway Program Students</a:t>
            </a:r>
          </a:p>
          <a:p>
            <a:pPr lvl="2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 Student Scholarships</a:t>
            </a:r>
          </a:p>
          <a:p>
            <a:pPr lvl="2"/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Operating Expenses for IFE</a:t>
            </a:r>
          </a:p>
          <a:p>
            <a:pPr lvl="1"/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667529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8B5598-C603-466D-90E2-970C5327640F}"/>
              </a:ext>
            </a:extLst>
          </p:cNvPr>
          <p:cNvSpPr/>
          <p:nvPr/>
        </p:nvSpPr>
        <p:spPr>
          <a:xfrm>
            <a:off x="8992803" y="210554"/>
            <a:ext cx="3018727" cy="2796416"/>
          </a:xfrm>
          <a:prstGeom prst="ellipse">
            <a:avLst/>
          </a:prstGeom>
          <a:solidFill>
            <a:srgbClr val="00287A"/>
          </a:solidFill>
          <a:ln>
            <a:solidFill>
              <a:srgbClr val="002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2CBB4E-76AB-4A17-971E-3A9E5B718288}"/>
              </a:ext>
            </a:extLst>
          </p:cNvPr>
          <p:cNvSpPr/>
          <p:nvPr/>
        </p:nvSpPr>
        <p:spPr>
          <a:xfrm>
            <a:off x="8813103" y="1069147"/>
            <a:ext cx="34001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Building an Entrepreneurial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Eco-System in SWFL</a:t>
            </a:r>
          </a:p>
        </p:txBody>
      </p:sp>
    </p:spTree>
    <p:extLst>
      <p:ext uri="{BB962C8B-B14F-4D97-AF65-F5344CB8AC3E}">
        <p14:creationId xmlns:p14="http://schemas.microsoft.com/office/powerpoint/2010/main" val="30358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B34F18-3D9B-43E3-B0D0-3F67D710C8A7}"/>
              </a:ext>
            </a:extLst>
          </p:cNvPr>
          <p:cNvSpPr/>
          <p:nvPr/>
        </p:nvSpPr>
        <p:spPr>
          <a:xfrm>
            <a:off x="0" y="333876"/>
            <a:ext cx="6457950" cy="1095876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E10980-40C1-4F2F-99EC-467BE94BAAF2}"/>
              </a:ext>
            </a:extLst>
          </p:cNvPr>
          <p:cNvSpPr txBox="1">
            <a:spLocks/>
          </p:cNvSpPr>
          <p:nvPr/>
        </p:nvSpPr>
        <p:spPr>
          <a:xfrm>
            <a:off x="0" y="439152"/>
            <a:ext cx="7511718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NAPLES BUSINESS ACCELERATOR PROGRAM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DA9C07-A95C-4667-A1D7-32DFD1A77838}"/>
              </a:ext>
            </a:extLst>
          </p:cNvPr>
          <p:cNvSpPr/>
          <p:nvPr/>
        </p:nvSpPr>
        <p:spPr>
          <a:xfrm>
            <a:off x="6370655" y="261258"/>
            <a:ext cx="5627077" cy="5717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A24DE-2835-4131-B22D-D573F6DE522C}"/>
              </a:ext>
            </a:extLst>
          </p:cNvPr>
          <p:cNvSpPr txBox="1"/>
          <p:nvPr/>
        </p:nvSpPr>
        <p:spPr>
          <a:xfrm>
            <a:off x="6884460" y="1899049"/>
            <a:ext cx="52739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A6546"/>
                </a:solidFill>
              </a:rPr>
              <a:t>6-month training program featuring: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A6546"/>
                </a:solidFill>
              </a:rPr>
              <a:t>Bi-weekly training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A6546"/>
                </a:solidFill>
              </a:rPr>
              <a:t>One-on-one mentorship from expert mentors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A6546"/>
                </a:solidFill>
              </a:rPr>
              <a:t>25+ hours of virtual training content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A6546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A6546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2D8799D-62CA-49FA-9B26-A3D1607E43ED}"/>
              </a:ext>
            </a:extLst>
          </p:cNvPr>
          <p:cNvSpPr/>
          <p:nvPr/>
        </p:nvSpPr>
        <p:spPr>
          <a:xfrm>
            <a:off x="10214811" y="4884821"/>
            <a:ext cx="1864894" cy="1864894"/>
          </a:xfrm>
          <a:prstGeom prst="ellipse">
            <a:avLst/>
          </a:prstGeom>
          <a:solidFill>
            <a:srgbClr val="00287A"/>
          </a:solidFill>
          <a:ln>
            <a:solidFill>
              <a:srgbClr val="002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35A74-B4CB-4279-B94B-34586D5775A5}"/>
              </a:ext>
            </a:extLst>
          </p:cNvPr>
          <p:cNvSpPr/>
          <p:nvPr/>
        </p:nvSpPr>
        <p:spPr>
          <a:xfrm>
            <a:off x="10117655" y="5455858"/>
            <a:ext cx="21005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 TO FGCU RUNWAY PROGRAM ALUMNI AT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COST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AA5C90-9961-481B-AA7D-942E0B089CA1}"/>
              </a:ext>
            </a:extLst>
          </p:cNvPr>
          <p:cNvSpPr/>
          <p:nvPr/>
        </p:nvSpPr>
        <p:spPr>
          <a:xfrm>
            <a:off x="5901944" y="4743450"/>
            <a:ext cx="2016784" cy="2096346"/>
          </a:xfrm>
          <a:prstGeom prst="ellipse">
            <a:avLst/>
          </a:prstGeom>
          <a:solidFill>
            <a:srgbClr val="FA6546"/>
          </a:solidFill>
          <a:ln>
            <a:solidFill>
              <a:srgbClr val="FA6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68B03-0258-47C3-9ED6-A349714FBD20}"/>
              </a:ext>
            </a:extLst>
          </p:cNvPr>
          <p:cNvSpPr/>
          <p:nvPr/>
        </p:nvSpPr>
        <p:spPr>
          <a:xfrm>
            <a:off x="5901944" y="5411594"/>
            <a:ext cx="2100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SERVING ENTREPRENEURS IN COLLIER COUNTY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220E2-ADC6-4E94-8827-2215E5D97366}"/>
              </a:ext>
            </a:extLst>
          </p:cNvPr>
          <p:cNvSpPr/>
          <p:nvPr/>
        </p:nvSpPr>
        <p:spPr>
          <a:xfrm>
            <a:off x="7473618" y="1076161"/>
            <a:ext cx="3421359" cy="651853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67378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BDB9-DBA4-4AE2-8F60-7BCAC93A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In a Different Context: Matt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Kucher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,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Showami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8A575-645E-40F0-9F87-E3B35697D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3201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5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14350"/>
            <a:ext cx="5353050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0"/>
            <a:ext cx="5962650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OUTREACH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207644"/>
            <a:ext cx="10515600" cy="199378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Estero Economic Excellence Outreach Council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CEO Academy with Junior Achievement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CROP Academy with Power2Change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Immokalee Foundation ENT Summer Camp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Middle School Mentorship Program</a:t>
            </a: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614769"/>
            <a:ext cx="995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Programs with Community Partners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4230906"/>
            <a:ext cx="80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Events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38200" y="4783604"/>
            <a:ext cx="10515600" cy="1560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VenturePitch</a:t>
            </a:r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Events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NextGen Speaker Series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 Million Cups</a:t>
            </a: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59" y="3767691"/>
            <a:ext cx="3793641" cy="2546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49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514350"/>
            <a:ext cx="6455392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207644"/>
            <a:ext cx="10515600" cy="233804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Veterans Florida Entrepreneurship Program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Runway Program Incubator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Naples Business Accelerator Program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 Courses at FGCU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 Camps</a:t>
            </a: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682004"/>
            <a:ext cx="80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Mentorship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4660213"/>
            <a:ext cx="8020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Judging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38200" y="5198188"/>
            <a:ext cx="10515600" cy="1560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Runway Program Expo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Veterans Florida Entrepreneurship Program</a:t>
            </a:r>
          </a:p>
          <a:p>
            <a:r>
              <a:rPr lang="en-US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 Camp Competitions</a:t>
            </a:r>
          </a:p>
          <a:p>
            <a:pPr marL="0" indent="0">
              <a:buNone/>
            </a:pPr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27367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FBC831-64E8-4D74-B45E-C49235BDA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7675"/>
            <a:ext cx="6604000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FOR COMMUNITY</a:t>
            </a:r>
          </a:p>
        </p:txBody>
      </p:sp>
    </p:spTree>
    <p:extLst>
      <p:ext uri="{BB962C8B-B14F-4D97-AF65-F5344CB8AC3E}">
        <p14:creationId xmlns:p14="http://schemas.microsoft.com/office/powerpoint/2010/main" val="2271924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2606BA-1405-41AB-8894-72B4C5DB349F}"/>
              </a:ext>
            </a:extLst>
          </p:cNvPr>
          <p:cNvSpPr/>
          <p:nvPr/>
        </p:nvSpPr>
        <p:spPr>
          <a:xfrm>
            <a:off x="0" y="333876"/>
            <a:ext cx="6229350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565773-1E9E-49D5-ABB5-B259D43406FC}"/>
              </a:ext>
            </a:extLst>
          </p:cNvPr>
          <p:cNvSpPr txBox="1">
            <a:spLocks/>
          </p:cNvSpPr>
          <p:nvPr/>
        </p:nvSpPr>
        <p:spPr>
          <a:xfrm>
            <a:off x="0" y="405592"/>
            <a:ext cx="7511718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RESPONDING TO COVID-19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33D428-F26C-471D-AE35-EA4A859ECD5C}"/>
              </a:ext>
            </a:extLst>
          </p:cNvPr>
          <p:cNvSpPr/>
          <p:nvPr/>
        </p:nvSpPr>
        <p:spPr>
          <a:xfrm>
            <a:off x="6370655" y="261258"/>
            <a:ext cx="5821345" cy="58036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D3AB9D-53E1-4854-B038-D1CA0025BA71}"/>
              </a:ext>
            </a:extLst>
          </p:cNvPr>
          <p:cNvSpPr/>
          <p:nvPr/>
        </p:nvSpPr>
        <p:spPr>
          <a:xfrm>
            <a:off x="7473618" y="1076161"/>
            <a:ext cx="3421359" cy="651853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 &amp; OVERCOME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00747-5256-4935-BD3A-C3F55FAB9A2E}"/>
              </a:ext>
            </a:extLst>
          </p:cNvPr>
          <p:cNvSpPr txBox="1"/>
          <p:nvPr/>
        </p:nvSpPr>
        <p:spPr>
          <a:xfrm>
            <a:off x="6758433" y="1899274"/>
            <a:ext cx="527392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A6546"/>
                </a:solidFill>
              </a:rPr>
              <a:t>Took all courses fully online and made them synchronistic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A6546"/>
                </a:solidFill>
              </a:rPr>
              <a:t>Moved Runway and VFEP to synchronous online, saw rise in engagement and 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A6546"/>
                </a:solidFill>
              </a:rPr>
              <a:t>Hosted TIF Summer Camp fully online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A6546"/>
                </a:solidFill>
              </a:rPr>
              <a:t>Enrollment up 12% from last year!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A6546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A65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4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514350"/>
            <a:ext cx="6604000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0"/>
            <a:ext cx="6604000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OPPORTUNITIES FOR COMMUNITY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588" y="1682004"/>
            <a:ext cx="1086612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Entrepreneurship Master’s Certificate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Experiential training for graduate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Requires completion of 12 credit hours of courses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Approved to submit materials to become a full Master’s of Science Degree</a:t>
            </a:r>
          </a:p>
          <a:p>
            <a:endParaRPr lang="en-US" sz="2800" b="1" u="sng" dirty="0">
              <a:solidFill>
                <a:srgbClr val="FA654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b="1" u="sng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FGCU Complete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Specifically designed for non-traditional students looking to complete their degree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Offer an FGCU Complete Interdisciplinary Entrepreneurship Studies Degree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Courses are typically offered at night, and in shorter, 8-week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3670"/>
                </a:solidFill>
                <a:latin typeface="Helvetica Neue"/>
                <a:ea typeface="Verdana" panose="020B0604030504040204" pitchFamily="34" charset="0"/>
                <a:cs typeface="Verdana" panose="020B0604030504040204" pitchFamily="34" charset="0"/>
              </a:rPr>
              <a:t>Scholarships are offered for this program</a:t>
            </a:r>
          </a:p>
          <a:p>
            <a:endParaRPr lang="en-US" sz="2800" b="1" u="sng" dirty="0">
              <a:solidFill>
                <a:srgbClr val="FA6545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70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BBA53-5DAA-43DC-9DEF-CE89946D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46" y="666364"/>
            <a:ext cx="8287907" cy="55252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14350"/>
            <a:ext cx="5353050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350"/>
            <a:ext cx="5962650" cy="990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LOOKING FORWARD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CAA0D0-6979-4BC5-A178-56863B24F7B9}"/>
              </a:ext>
            </a:extLst>
          </p:cNvPr>
          <p:cNvSpPr/>
          <p:nvPr/>
        </p:nvSpPr>
        <p:spPr>
          <a:xfrm>
            <a:off x="8333900" y="439153"/>
            <a:ext cx="3018727" cy="2796416"/>
          </a:xfrm>
          <a:prstGeom prst="ellipse">
            <a:avLst/>
          </a:prstGeom>
          <a:solidFill>
            <a:srgbClr val="00287A"/>
          </a:solidFill>
          <a:ln>
            <a:solidFill>
              <a:srgbClr val="002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BFFA8-F5FA-472B-A0A5-1AC2E8C915D3}"/>
              </a:ext>
            </a:extLst>
          </p:cNvPr>
          <p:cNvSpPr/>
          <p:nvPr/>
        </p:nvSpPr>
        <p:spPr>
          <a:xfrm>
            <a:off x="8194541" y="961571"/>
            <a:ext cx="34001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HOME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2021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416C51-8319-4ABB-ABCE-BB5DD6E5A734}"/>
              </a:ext>
            </a:extLst>
          </p:cNvPr>
          <p:cNvSpPr/>
          <p:nvPr/>
        </p:nvSpPr>
        <p:spPr>
          <a:xfrm>
            <a:off x="908868" y="4678541"/>
            <a:ext cx="2016784" cy="2096346"/>
          </a:xfrm>
          <a:prstGeom prst="ellipse">
            <a:avLst/>
          </a:prstGeom>
          <a:solidFill>
            <a:srgbClr val="FA6546"/>
          </a:solidFill>
          <a:ln>
            <a:solidFill>
              <a:srgbClr val="FA6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672B11-6EF3-4487-9B83-BA6380FE22B6}"/>
              </a:ext>
            </a:extLst>
          </p:cNvPr>
          <p:cNvSpPr/>
          <p:nvPr/>
        </p:nvSpPr>
        <p:spPr>
          <a:xfrm>
            <a:off x="881974" y="5292897"/>
            <a:ext cx="21005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$10.5 Million Raised in One Year!</a:t>
            </a:r>
          </a:p>
        </p:txBody>
      </p:sp>
    </p:spTree>
    <p:extLst>
      <p:ext uri="{BB962C8B-B14F-4D97-AF65-F5344CB8AC3E}">
        <p14:creationId xmlns:p14="http://schemas.microsoft.com/office/powerpoint/2010/main" val="1313609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5220833"/>
            <a:ext cx="1362075" cy="1362075"/>
          </a:xfrm>
          <a:prstGeom prst="rect">
            <a:avLst/>
          </a:prstGeom>
          <a:effectLst>
            <a:glow rad="127000">
              <a:schemeClr val="bg1">
                <a:alpha val="85000"/>
              </a:schemeClr>
            </a:glow>
          </a:effectLst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1906045" y="5305241"/>
            <a:ext cx="8686800" cy="12853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“Making the Possible REAL”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387C4E-44B3-4B80-B280-026E21703798}"/>
              </a:ext>
            </a:extLst>
          </p:cNvPr>
          <p:cNvSpPr txBox="1">
            <a:spLocks/>
          </p:cNvSpPr>
          <p:nvPr/>
        </p:nvSpPr>
        <p:spPr>
          <a:xfrm>
            <a:off x="0" y="327653"/>
            <a:ext cx="12192000" cy="12853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Daveler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Kauanui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of Entrepreneurship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A22D6F-30D0-4673-8A5E-F4210C30DA94}"/>
              </a:ext>
            </a:extLst>
          </p:cNvPr>
          <p:cNvSpPr/>
          <p:nvPr/>
        </p:nvSpPr>
        <p:spPr>
          <a:xfrm>
            <a:off x="4082883" y="1570948"/>
            <a:ext cx="4333123" cy="4003106"/>
          </a:xfrm>
          <a:prstGeom prst="ellipse">
            <a:avLst/>
          </a:prstGeom>
          <a:solidFill>
            <a:srgbClr val="CBCBCB"/>
          </a:solidFill>
          <a:ln>
            <a:solidFill>
              <a:srgbClr val="CBC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A1903C-1D3A-4B16-85C0-0FF308F6AD28}"/>
              </a:ext>
            </a:extLst>
          </p:cNvPr>
          <p:cNvSpPr/>
          <p:nvPr/>
        </p:nvSpPr>
        <p:spPr>
          <a:xfrm>
            <a:off x="5183840" y="2064510"/>
            <a:ext cx="1824316" cy="898523"/>
          </a:xfrm>
          <a:prstGeom prst="rect">
            <a:avLst/>
          </a:prstGeom>
          <a:solidFill>
            <a:srgbClr val="FA6545">
              <a:alpha val="90000"/>
            </a:srgbClr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D08067-C989-469E-914D-BF1837D538B2}"/>
              </a:ext>
            </a:extLst>
          </p:cNvPr>
          <p:cNvSpPr txBox="1"/>
          <p:nvPr/>
        </p:nvSpPr>
        <p:spPr>
          <a:xfrm>
            <a:off x="5369561" y="2160468"/>
            <a:ext cx="150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Q&amp;A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8B864-D6DD-4256-B1E1-65C9B10AF388}"/>
              </a:ext>
            </a:extLst>
          </p:cNvPr>
          <p:cNvSpPr txBox="1"/>
          <p:nvPr/>
        </p:nvSpPr>
        <p:spPr>
          <a:xfrm>
            <a:off x="4335898" y="3187781"/>
            <a:ext cx="3881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2736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291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pyJNtDEho7_YJ2E4Chy0n2cikF3suhVyL6Pb_Xe-izGAaQ0RvT4x59CQHwQX6A9rjy3xe-9vT4loTCF1UsNhHC4otyPax0O6UYbhsLK96JV5-JMQFXleB_dxiZiZWc8WUgJuRH2anKc">
            <a:extLst>
              <a:ext uri="{FF2B5EF4-FFF2-40B4-BE49-F238E27FC236}">
                <a16:creationId xmlns:a16="http://schemas.microsoft.com/office/drawing/2014/main" id="{62A34044-FF93-4C85-AD19-1CD12B3A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6" y="1380226"/>
            <a:ext cx="5040828" cy="3360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6FD437-2756-446C-AAF1-1F7DD0B7038B}"/>
              </a:ext>
            </a:extLst>
          </p:cNvPr>
          <p:cNvSpPr/>
          <p:nvPr/>
        </p:nvSpPr>
        <p:spPr>
          <a:xfrm>
            <a:off x="522798" y="4938796"/>
            <a:ext cx="712020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AF7B51"/>
                </a:solidFill>
                <a:latin typeface="Nunito"/>
              </a:rPr>
              <a:t>Dr. Sandra </a:t>
            </a:r>
            <a:r>
              <a:rPr lang="en-US" sz="3200" b="1" dirty="0" err="1">
                <a:solidFill>
                  <a:srgbClr val="AF7B51"/>
                </a:solidFill>
                <a:latin typeface="Nunito"/>
              </a:rPr>
              <a:t>Kauanui</a:t>
            </a:r>
            <a:endParaRPr lang="en-US" sz="2400" dirty="0"/>
          </a:p>
          <a:p>
            <a:r>
              <a:rPr lang="en-US" sz="2400" dirty="0">
                <a:solidFill>
                  <a:srgbClr val="AF7B51"/>
                </a:solidFill>
                <a:latin typeface="Nunito"/>
              </a:rPr>
              <a:t>Director, </a:t>
            </a:r>
            <a:r>
              <a:rPr lang="en-US" sz="2400" dirty="0" err="1">
                <a:solidFill>
                  <a:srgbClr val="AF7B51"/>
                </a:solidFill>
                <a:latin typeface="Nunito"/>
              </a:rPr>
              <a:t>Daveler</a:t>
            </a:r>
            <a:r>
              <a:rPr lang="en-US" sz="2400" dirty="0">
                <a:solidFill>
                  <a:srgbClr val="AF7B51"/>
                </a:solidFill>
                <a:latin typeface="Nunito"/>
              </a:rPr>
              <a:t> &amp; </a:t>
            </a:r>
            <a:r>
              <a:rPr lang="en-US" sz="2400" dirty="0" err="1">
                <a:solidFill>
                  <a:srgbClr val="AF7B51"/>
                </a:solidFill>
                <a:latin typeface="Nunito"/>
              </a:rPr>
              <a:t>Kauanui</a:t>
            </a:r>
            <a:r>
              <a:rPr lang="en-US" sz="2400" dirty="0">
                <a:solidFill>
                  <a:srgbClr val="AF7B51"/>
                </a:solidFill>
                <a:latin typeface="Nunito"/>
              </a:rPr>
              <a:t> School of Entrepreneurship</a:t>
            </a:r>
            <a:endParaRPr lang="en-US" sz="2400" dirty="0"/>
          </a:p>
          <a:p>
            <a:r>
              <a:rPr lang="en-US" sz="2400" dirty="0">
                <a:solidFill>
                  <a:srgbClr val="AF7B51"/>
                </a:solidFill>
                <a:latin typeface="Nunito"/>
              </a:rPr>
              <a:t>Florida Gulf Coast University</a:t>
            </a:r>
            <a:endParaRPr lang="en-US" sz="2400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6CDE5-9F58-4CB5-9B4E-67CF41A89B83}"/>
              </a:ext>
            </a:extLst>
          </p:cNvPr>
          <p:cNvSpPr/>
          <p:nvPr/>
        </p:nvSpPr>
        <p:spPr>
          <a:xfrm>
            <a:off x="6498566" y="1919204"/>
            <a:ext cx="51706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Entrepreneur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Second Career in Academia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California to FGCU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Being an Entrepreneur within a University Setting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8ED8E-5919-4C54-843A-B0817FCF6253}"/>
              </a:ext>
            </a:extLst>
          </p:cNvPr>
          <p:cNvSpPr txBox="1"/>
          <p:nvPr/>
        </p:nvSpPr>
        <p:spPr>
          <a:xfrm>
            <a:off x="1138687" y="327804"/>
            <a:ext cx="9644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My Background</a:t>
            </a:r>
          </a:p>
        </p:txBody>
      </p:sp>
    </p:spTree>
    <p:extLst>
      <p:ext uri="{BB962C8B-B14F-4D97-AF65-F5344CB8AC3E}">
        <p14:creationId xmlns:p14="http://schemas.microsoft.com/office/powerpoint/2010/main" val="2564565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kauanui@fgcu.edu…"/>
          <p:cNvSpPr txBox="1"/>
          <p:nvPr/>
        </p:nvSpPr>
        <p:spPr>
          <a:xfrm>
            <a:off x="4580612" y="5745665"/>
            <a:ext cx="3245953" cy="87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85000" lnSpcReduction="10000"/>
          </a:bodyPr>
          <a:lstStyle/>
          <a:p>
            <a:pPr algn="l">
              <a:defRPr sz="5200" b="0">
                <a:solidFill>
                  <a:srgbClr val="3A3A3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2600" dirty="0"/>
              <a:t>Email: </a:t>
            </a:r>
            <a:r>
              <a:rPr sz="2600" dirty="0"/>
              <a:t>skauanui@fgcu.edu</a:t>
            </a:r>
            <a:endParaRPr sz="26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defRPr sz="5200" b="0">
                <a:solidFill>
                  <a:srgbClr val="3A3A3A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2600" dirty="0"/>
              <a:t>Phone: </a:t>
            </a:r>
            <a:r>
              <a:rPr sz="2600" dirty="0"/>
              <a:t>239-590-7433</a:t>
            </a:r>
          </a:p>
        </p:txBody>
      </p:sp>
      <p:sp>
        <p:nvSpPr>
          <p:cNvPr id="251" name="Dr. Sandra Kauanui…"/>
          <p:cNvSpPr txBox="1"/>
          <p:nvPr/>
        </p:nvSpPr>
        <p:spPr>
          <a:xfrm>
            <a:off x="3803870" y="5154956"/>
            <a:ext cx="4799438" cy="103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pPr algn="l">
              <a:defRPr sz="6000"/>
            </a:pPr>
            <a:r>
              <a:rPr sz="3200" dirty="0"/>
              <a:t>Dr. Sandra </a:t>
            </a:r>
            <a:r>
              <a:rPr sz="3200" dirty="0" err="1"/>
              <a:t>Kauanui</a:t>
            </a:r>
            <a:r>
              <a:rPr lang="en-US" sz="3200" dirty="0"/>
              <a:t>, </a:t>
            </a:r>
            <a:r>
              <a:rPr sz="3200" dirty="0"/>
              <a:t>Director</a:t>
            </a:r>
          </a:p>
        </p:txBody>
      </p:sp>
      <p:sp>
        <p:nvSpPr>
          <p:cNvPr id="254" name="Feel Free to Contact Us"/>
          <p:cNvSpPr txBox="1"/>
          <p:nvPr/>
        </p:nvSpPr>
        <p:spPr>
          <a:xfrm>
            <a:off x="1245433" y="3836065"/>
            <a:ext cx="9916313" cy="83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 fontScale="77500" lnSpcReduction="20000"/>
          </a:bodyPr>
          <a:lstStyle>
            <a:lvl1pPr>
              <a:defRPr sz="8000"/>
            </a:lvl1pPr>
          </a:lstStyle>
          <a:p>
            <a:r>
              <a:rPr lang="en-US" sz="4000" dirty="0"/>
              <a:t>For more information or to register for any of our programs feel free to reach out to us:</a:t>
            </a:r>
            <a:endParaRPr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619B3-A256-4BEF-9A84-AD0D96747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69" y="83298"/>
            <a:ext cx="5674844" cy="34489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BDB9-DBA4-4AE2-8F60-7BCAC93A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Entrepreneurship and Real-Estate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7E29E-80D8-44E0-9257-079047976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landscape of the world is changing, especially in Real-Estate</a:t>
            </a:r>
          </a:p>
          <a:p>
            <a:pPr lvl="1"/>
            <a:r>
              <a:rPr lang="en-US" dirty="0"/>
              <a:t>Impacts of Covid-19</a:t>
            </a:r>
          </a:p>
          <a:p>
            <a:r>
              <a:rPr lang="en-US" dirty="0"/>
              <a:t>Innovation and entrepreneurship are critical now more than ever</a:t>
            </a:r>
          </a:p>
          <a:p>
            <a:r>
              <a:rPr lang="en-US" dirty="0"/>
              <a:t>In a standardized trade, how do you think outside of the box?</a:t>
            </a:r>
          </a:p>
          <a:p>
            <a:r>
              <a:rPr lang="en-US" dirty="0"/>
              <a:t>Choosing and pivoting your business model based on the landscape and your changing customer</a:t>
            </a:r>
          </a:p>
        </p:txBody>
      </p:sp>
    </p:spTree>
    <p:extLst>
      <p:ext uri="{BB962C8B-B14F-4D97-AF65-F5344CB8AC3E}">
        <p14:creationId xmlns:p14="http://schemas.microsoft.com/office/powerpoint/2010/main" val="1750345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BDB9-DBA4-4AE2-8F60-7BCAC93A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Entrepreneurship is Built around Core Values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7E29E-80D8-44E0-9257-079047976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2448"/>
            <a:ext cx="10515600" cy="46504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Entrepreneurship is based on a core set of values, and doing the right thing for your “customers”</a:t>
            </a:r>
          </a:p>
          <a:p>
            <a:r>
              <a:rPr lang="en-US" dirty="0"/>
              <a:t>Understanding the customer and the problem they face is key!</a:t>
            </a:r>
          </a:p>
          <a:p>
            <a:r>
              <a:rPr lang="en-US" dirty="0"/>
              <a:t>Understand your Problem:</a:t>
            </a:r>
          </a:p>
          <a:p>
            <a:pPr lvl="1" fontAlgn="base"/>
            <a:r>
              <a:rPr lang="en-US" dirty="0"/>
              <a:t>What problem are you solving?</a:t>
            </a:r>
          </a:p>
          <a:p>
            <a:pPr lvl="1" fontAlgn="base"/>
            <a:r>
              <a:rPr lang="en-US" dirty="0"/>
              <a:t>Where are the biggest holes in your industry?</a:t>
            </a:r>
          </a:p>
          <a:p>
            <a:pPr lvl="1" fontAlgn="base"/>
            <a:r>
              <a:rPr lang="en-US" dirty="0"/>
              <a:t>Who has this problem?</a:t>
            </a:r>
          </a:p>
          <a:p>
            <a:pPr lvl="1" fontAlgn="base"/>
            <a:r>
              <a:rPr lang="en-US" dirty="0"/>
              <a:t>How do you know what you’re solving is a problem?</a:t>
            </a:r>
          </a:p>
          <a:p>
            <a:pPr fontAlgn="base"/>
            <a:r>
              <a:rPr lang="en-US" dirty="0"/>
              <a:t>Obtain Problem Validation:</a:t>
            </a:r>
          </a:p>
          <a:p>
            <a:pPr lvl="1" fontAlgn="base"/>
            <a:r>
              <a:rPr lang="en-US" dirty="0"/>
              <a:t>Talking with potential customers:</a:t>
            </a:r>
          </a:p>
          <a:p>
            <a:pPr lvl="2" fontAlgn="base"/>
            <a:r>
              <a:rPr lang="en-US" dirty="0"/>
              <a:t>Do not ask leading questions</a:t>
            </a:r>
          </a:p>
          <a:p>
            <a:pPr lvl="2" fontAlgn="base"/>
            <a:r>
              <a:rPr lang="en-US" dirty="0"/>
              <a:t>Ask people other than your friends and family</a:t>
            </a:r>
          </a:p>
          <a:p>
            <a:pPr lvl="1" fontAlgn="base"/>
            <a:r>
              <a:rPr lang="en-US" dirty="0"/>
              <a:t>Research your competitors:</a:t>
            </a:r>
          </a:p>
          <a:p>
            <a:pPr lvl="2" fontAlgn="base"/>
            <a:r>
              <a:rPr lang="en-US" dirty="0"/>
              <a:t>What are they doing well?</a:t>
            </a:r>
          </a:p>
          <a:p>
            <a:pPr lvl="2" fontAlgn="base"/>
            <a:r>
              <a:rPr lang="en-US" dirty="0"/>
              <a:t>What problems still exist?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BF8FA-096E-4D16-82A3-39FCCC2E5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94" y="3193575"/>
            <a:ext cx="4676633" cy="31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1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BDB9-DBA4-4AE2-8F60-7BCAC93A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The School of Entrepreneurship: A Lean Timeline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7E29E-80D8-44E0-9257-079047976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3869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Fall 2014: </a:t>
            </a:r>
            <a:r>
              <a:rPr lang="en-US" dirty="0"/>
              <a:t>Minor in Entrepreneurship (Interdisciplinary)</a:t>
            </a:r>
          </a:p>
          <a:p>
            <a:r>
              <a:rPr lang="en-US" b="1" dirty="0"/>
              <a:t>January 2016: </a:t>
            </a:r>
            <a:r>
              <a:rPr lang="en-US" dirty="0"/>
              <a:t>Veterans FL Entrepreneurship Program (Repurposing)</a:t>
            </a:r>
          </a:p>
          <a:p>
            <a:pPr lvl="1"/>
            <a:r>
              <a:rPr lang="en-US" dirty="0"/>
              <a:t>1 Program Coordinator</a:t>
            </a:r>
          </a:p>
          <a:p>
            <a:r>
              <a:rPr lang="en-US" b="1" dirty="0"/>
              <a:t>August 2016:</a:t>
            </a:r>
            <a:r>
              <a:rPr lang="en-US" dirty="0"/>
              <a:t> Runway Program Flow-Through Grant</a:t>
            </a:r>
          </a:p>
          <a:p>
            <a:pPr lvl="1"/>
            <a:r>
              <a:rPr lang="en-US" dirty="0"/>
              <a:t>2 Program Coordinators</a:t>
            </a:r>
          </a:p>
          <a:p>
            <a:pPr lvl="1"/>
            <a:r>
              <a:rPr lang="en-US" dirty="0"/>
              <a:t>Student Interns</a:t>
            </a:r>
          </a:p>
          <a:p>
            <a:r>
              <a:rPr lang="en-US" b="1" dirty="0"/>
              <a:t>July 1, 2017: </a:t>
            </a:r>
          </a:p>
          <a:p>
            <a:pPr lvl="1"/>
            <a:r>
              <a:rPr lang="en-US" dirty="0"/>
              <a:t>Had to fire all staff due to lack of funding, they came in anyways (passion and purpose)</a:t>
            </a:r>
          </a:p>
          <a:p>
            <a:r>
              <a:rPr lang="en-US" b="1" dirty="0"/>
              <a:t>August 2018: </a:t>
            </a:r>
          </a:p>
          <a:p>
            <a:pPr lvl="1"/>
            <a:r>
              <a:rPr lang="en-US" dirty="0"/>
              <a:t>B.A. Interdisciplinary Entrepreneurship Studies</a:t>
            </a:r>
          </a:p>
          <a:p>
            <a:pPr lvl="1"/>
            <a:r>
              <a:rPr lang="en-US" dirty="0"/>
              <a:t>Entrepreneurship Living-Learning Community</a:t>
            </a:r>
          </a:p>
          <a:p>
            <a:r>
              <a:rPr lang="en-US" b="1" dirty="0"/>
              <a:t>July 1, 2019: </a:t>
            </a:r>
            <a:r>
              <a:rPr lang="en-US" dirty="0"/>
              <a:t>Separated from the College of Business</a:t>
            </a:r>
          </a:p>
          <a:p>
            <a:r>
              <a:rPr lang="en-US" b="1" dirty="0"/>
              <a:t>August 2020: </a:t>
            </a:r>
            <a:r>
              <a:rPr lang="en-US" dirty="0"/>
              <a:t>Naples Business Accelerator Program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19EA30-7EB0-4D83-A14E-363A7A114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38" y="1187473"/>
            <a:ext cx="1412162" cy="224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B72BA-3A58-4BD4-9327-B34A6916CA24}"/>
              </a:ext>
            </a:extLst>
          </p:cNvPr>
          <p:cNvSpPr txBox="1"/>
          <p:nvPr/>
        </p:nvSpPr>
        <p:spPr>
          <a:xfrm>
            <a:off x="9812740" y="3436934"/>
            <a:ext cx="17196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/>
              <a:t>Steve Berge, VFEP 2016</a:t>
            </a:r>
          </a:p>
        </p:txBody>
      </p:sp>
    </p:spTree>
    <p:extLst>
      <p:ext uri="{BB962C8B-B14F-4D97-AF65-F5344CB8AC3E}">
        <p14:creationId xmlns:p14="http://schemas.microsoft.com/office/powerpoint/2010/main" val="155173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8919012378_89e4212446_o.jpg" descr="48919012378_89e4212446_o.jpg">
            <a:extLst>
              <a:ext uri="{FF2B5EF4-FFF2-40B4-BE49-F238E27FC236}">
                <a16:creationId xmlns:a16="http://schemas.microsoft.com/office/drawing/2014/main" id="{44EDB3A8-2229-46FB-A13E-6583835EE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15" y="-257962"/>
            <a:ext cx="5529730" cy="737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tudent Success">
            <a:extLst>
              <a:ext uri="{FF2B5EF4-FFF2-40B4-BE49-F238E27FC236}">
                <a16:creationId xmlns:a16="http://schemas.microsoft.com/office/drawing/2014/main" id="{2DA79BDB-9D82-4FD1-89EB-F0C763AE7553}"/>
              </a:ext>
            </a:extLst>
          </p:cNvPr>
          <p:cNvSpPr txBox="1">
            <a:spLocks/>
          </p:cNvSpPr>
          <p:nvPr/>
        </p:nvSpPr>
        <p:spPr>
          <a:xfrm>
            <a:off x="5000442" y="1587297"/>
            <a:ext cx="7586436" cy="68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 fontScale="92500" lnSpcReduction="10000"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0" i="0" u="none" strike="noStrike" cap="none" spc="0" baseline="0">
                <a:solidFill>
                  <a:srgbClr val="00287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marL="0" marR="0" lvl="0" indent="0" algn="ctr" defTabSz="825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87A"/>
                </a:solidFill>
                <a:effectLst/>
                <a:uLnTx/>
                <a:uFillTx/>
                <a:latin typeface="Helvetica Neue Medium"/>
                <a:sym typeface="Helvetica Neue Medium"/>
              </a:rPr>
              <a:t>STUDENT SUCCESS</a:t>
            </a:r>
          </a:p>
        </p:txBody>
      </p:sp>
      <p:sp>
        <p:nvSpPr>
          <p:cNvPr id="12" name="Collaboration">
            <a:extLst>
              <a:ext uri="{FF2B5EF4-FFF2-40B4-BE49-F238E27FC236}">
                <a16:creationId xmlns:a16="http://schemas.microsoft.com/office/drawing/2014/main" id="{992B0E6B-8DEC-405E-AA50-630A4BB82CB9}"/>
              </a:ext>
            </a:extLst>
          </p:cNvPr>
          <p:cNvSpPr txBox="1"/>
          <p:nvPr/>
        </p:nvSpPr>
        <p:spPr>
          <a:xfrm>
            <a:off x="6095998" y="2374485"/>
            <a:ext cx="5395327" cy="82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8500" b="0">
                <a:solidFill>
                  <a:srgbClr val="00287A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 hangingPunct="0"/>
            <a:r>
              <a:rPr sz="4400" kern="0" dirty="0">
                <a:latin typeface="Helvetica Neue Medium"/>
              </a:rPr>
              <a:t>Collaboration</a:t>
            </a:r>
          </a:p>
        </p:txBody>
      </p:sp>
      <p:sp>
        <p:nvSpPr>
          <p:cNvPr id="13" name="Our Values">
            <a:extLst>
              <a:ext uri="{FF2B5EF4-FFF2-40B4-BE49-F238E27FC236}">
                <a16:creationId xmlns:a16="http://schemas.microsoft.com/office/drawing/2014/main" id="{1FA630BF-B109-4AAB-8B55-7A04230770F3}"/>
              </a:ext>
            </a:extLst>
          </p:cNvPr>
          <p:cNvSpPr txBox="1"/>
          <p:nvPr/>
        </p:nvSpPr>
        <p:spPr>
          <a:xfrm>
            <a:off x="5920050" y="709531"/>
            <a:ext cx="6037102" cy="68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85000" lnSpcReduction="20000"/>
          </a:bodyPr>
          <a:lstStyle>
            <a:lvl1pPr defTabSz="800735">
              <a:defRPr sz="10573">
                <a:solidFill>
                  <a:srgbClr val="00287A"/>
                </a:solidFill>
              </a:defRPr>
            </a:lvl1pPr>
          </a:lstStyle>
          <a:p>
            <a:pPr algn="ctr" hangingPunct="0"/>
            <a:r>
              <a:rPr sz="5400" b="1" kern="0" dirty="0">
                <a:latin typeface="Helvetica Neue"/>
                <a:sym typeface="Helvetica Neue"/>
              </a:rPr>
              <a:t>Our Values</a:t>
            </a:r>
          </a:p>
        </p:txBody>
      </p:sp>
      <p:sp>
        <p:nvSpPr>
          <p:cNvPr id="14" name="Community">
            <a:extLst>
              <a:ext uri="{FF2B5EF4-FFF2-40B4-BE49-F238E27FC236}">
                <a16:creationId xmlns:a16="http://schemas.microsoft.com/office/drawing/2014/main" id="{F0F7EFDC-4FCD-40A6-A751-D7A0C9FD3148}"/>
              </a:ext>
            </a:extLst>
          </p:cNvPr>
          <p:cNvSpPr txBox="1"/>
          <p:nvPr/>
        </p:nvSpPr>
        <p:spPr>
          <a:xfrm>
            <a:off x="6095998" y="3300655"/>
            <a:ext cx="5395327" cy="824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defRPr sz="8500" b="0">
                <a:solidFill>
                  <a:srgbClr val="00287A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825500" hangingPunct="0"/>
            <a:r>
              <a:rPr sz="4400" kern="0" dirty="0">
                <a:latin typeface="Helvetica Neue Medium"/>
              </a:rPr>
              <a:t>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A0128-D84C-403F-8128-7FA326AA0FE5}"/>
              </a:ext>
            </a:extLst>
          </p:cNvPr>
          <p:cNvSpPr txBox="1"/>
          <p:nvPr/>
        </p:nvSpPr>
        <p:spPr>
          <a:xfrm>
            <a:off x="5958447" y="4694896"/>
            <a:ext cx="5670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Ranked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#30 Nationally 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by the Princeton Review</a:t>
            </a: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  <a:latin typeface="Helvetica Neue"/>
            </a:endParaRP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Ranked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Helvetica Neue"/>
              </a:rPr>
              <a:t>#1 in the State of Florida</a:t>
            </a:r>
          </a:p>
        </p:txBody>
      </p:sp>
    </p:spTree>
    <p:extLst>
      <p:ext uri="{BB962C8B-B14F-4D97-AF65-F5344CB8AC3E}">
        <p14:creationId xmlns:p14="http://schemas.microsoft.com/office/powerpoint/2010/main" val="3238070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2606BA-1405-41AB-8894-72B4C5DB349F}"/>
              </a:ext>
            </a:extLst>
          </p:cNvPr>
          <p:cNvSpPr/>
          <p:nvPr/>
        </p:nvSpPr>
        <p:spPr>
          <a:xfrm>
            <a:off x="0" y="333876"/>
            <a:ext cx="6229350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565773-1E9E-49D5-ABB5-B259D43406FC}"/>
              </a:ext>
            </a:extLst>
          </p:cNvPr>
          <p:cNvSpPr txBox="1">
            <a:spLocks/>
          </p:cNvSpPr>
          <p:nvPr/>
        </p:nvSpPr>
        <p:spPr>
          <a:xfrm>
            <a:off x="0" y="333876"/>
            <a:ext cx="7511718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VETERANS FLORIDA</a:t>
            </a:r>
          </a:p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ENTREPRENEURSHIP PROGRAM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33D428-F26C-471D-AE35-EA4A859ECD5C}"/>
              </a:ext>
            </a:extLst>
          </p:cNvPr>
          <p:cNvSpPr/>
          <p:nvPr/>
        </p:nvSpPr>
        <p:spPr>
          <a:xfrm>
            <a:off x="6370655" y="261258"/>
            <a:ext cx="5627077" cy="5717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81755B-7AD6-4E72-B0E5-BDD4096F8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68" y="1440332"/>
            <a:ext cx="3829050" cy="676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DAB15-2304-47D0-B8FF-DE18508EE1AA}"/>
              </a:ext>
            </a:extLst>
          </p:cNvPr>
          <p:cNvSpPr txBox="1"/>
          <p:nvPr/>
        </p:nvSpPr>
        <p:spPr>
          <a:xfrm>
            <a:off x="6663448" y="2239561"/>
            <a:ext cx="527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A6546"/>
                </a:solidFill>
              </a:rPr>
              <a:t>$387,052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A28D9A-42BC-4513-A4E7-3DAC7D80C895}"/>
              </a:ext>
            </a:extLst>
          </p:cNvPr>
          <p:cNvSpPr txBox="1"/>
          <p:nvPr/>
        </p:nvSpPr>
        <p:spPr>
          <a:xfrm>
            <a:off x="8212398" y="3302858"/>
            <a:ext cx="194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A65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48 funded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30EF9-E85E-4A47-AD32-949676F21844}"/>
              </a:ext>
            </a:extLst>
          </p:cNvPr>
          <p:cNvSpPr txBox="1"/>
          <p:nvPr/>
        </p:nvSpPr>
        <p:spPr>
          <a:xfrm>
            <a:off x="7555831" y="3895656"/>
            <a:ext cx="348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A65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Generating revenue of over $30+ million!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96356D-58EC-4BE6-BE93-4AFBE82098C1}"/>
              </a:ext>
            </a:extLst>
          </p:cNvPr>
          <p:cNvSpPr/>
          <p:nvPr/>
        </p:nvSpPr>
        <p:spPr>
          <a:xfrm>
            <a:off x="6244844" y="4649652"/>
            <a:ext cx="2016784" cy="1864893"/>
          </a:xfrm>
          <a:prstGeom prst="ellipse">
            <a:avLst/>
          </a:prstGeom>
          <a:solidFill>
            <a:srgbClr val="FA6546"/>
          </a:solidFill>
          <a:ln>
            <a:solidFill>
              <a:srgbClr val="FA6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8C0DEC-F8CB-4A7F-B5D9-FBA546EC38B6}"/>
              </a:ext>
            </a:extLst>
          </p:cNvPr>
          <p:cNvSpPr/>
          <p:nvPr/>
        </p:nvSpPr>
        <p:spPr>
          <a:xfrm>
            <a:off x="6370655" y="5094240"/>
            <a:ext cx="21005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STARTUP/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GROWTH/ YEAR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77C56F-E695-4FC2-BDEC-6283D2F26B38}"/>
              </a:ext>
            </a:extLst>
          </p:cNvPr>
          <p:cNvSpPr/>
          <p:nvPr/>
        </p:nvSpPr>
        <p:spPr>
          <a:xfrm>
            <a:off x="10214811" y="4884821"/>
            <a:ext cx="1864894" cy="1864894"/>
          </a:xfrm>
          <a:prstGeom prst="ellipse">
            <a:avLst/>
          </a:prstGeom>
          <a:solidFill>
            <a:srgbClr val="00287A"/>
          </a:solidFill>
          <a:ln>
            <a:solidFill>
              <a:srgbClr val="002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C7E66-BF92-4B52-B1E5-8CE0B71701B2}"/>
              </a:ext>
            </a:extLst>
          </p:cNvPr>
          <p:cNvSpPr/>
          <p:nvPr/>
        </p:nvSpPr>
        <p:spPr>
          <a:xfrm>
            <a:off x="10117655" y="5455858"/>
            <a:ext cx="2100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VETERAN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ENTREPRENEURS</a:t>
            </a:r>
          </a:p>
        </p:txBody>
      </p:sp>
    </p:spTree>
    <p:extLst>
      <p:ext uri="{BB962C8B-B14F-4D97-AF65-F5344CB8AC3E}">
        <p14:creationId xmlns:p14="http://schemas.microsoft.com/office/powerpoint/2010/main" val="1592308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6370655" y="261258"/>
            <a:ext cx="5627077" cy="57175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33876"/>
            <a:ext cx="4680284" cy="857250"/>
          </a:xfrm>
          <a:prstGeom prst="rect">
            <a:avLst/>
          </a:prstGeom>
          <a:solidFill>
            <a:srgbClr val="FA6545"/>
          </a:solidFill>
          <a:ln>
            <a:solidFill>
              <a:srgbClr val="FA6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514350"/>
            <a:ext cx="596265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RUNWAY PROGRAM</a:t>
            </a:r>
          </a:p>
        </p:txBody>
      </p:sp>
      <p:sp>
        <p:nvSpPr>
          <p:cNvPr id="4" name="Oval 3"/>
          <p:cNvSpPr/>
          <p:nvPr/>
        </p:nvSpPr>
        <p:spPr>
          <a:xfrm>
            <a:off x="10214811" y="4884821"/>
            <a:ext cx="1864894" cy="1864894"/>
          </a:xfrm>
          <a:prstGeom prst="ellipse">
            <a:avLst/>
          </a:prstGeom>
          <a:solidFill>
            <a:srgbClr val="00287A"/>
          </a:solidFill>
          <a:ln>
            <a:solidFill>
              <a:srgbClr val="002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5831" y="3983581"/>
            <a:ext cx="348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A65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Generating revenue of over $9.9+ million!</a:t>
            </a:r>
          </a:p>
        </p:txBody>
      </p:sp>
      <p:sp>
        <p:nvSpPr>
          <p:cNvPr id="8" name="Oval 7"/>
          <p:cNvSpPr/>
          <p:nvPr/>
        </p:nvSpPr>
        <p:spPr>
          <a:xfrm>
            <a:off x="6469254" y="4746302"/>
            <a:ext cx="1792374" cy="1768243"/>
          </a:xfrm>
          <a:prstGeom prst="ellipse">
            <a:avLst/>
          </a:prstGeom>
          <a:solidFill>
            <a:srgbClr val="FA6546"/>
          </a:solidFill>
          <a:ln>
            <a:solidFill>
              <a:srgbClr val="FA65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97001" y="5578504"/>
            <a:ext cx="210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ALUMNI ENTREPRENEURS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68" y="1440332"/>
            <a:ext cx="3829050" cy="676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12398" y="3302858"/>
            <a:ext cx="1943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A654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 funded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63448" y="2239561"/>
            <a:ext cx="52739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A6546"/>
                </a:solidFill>
              </a:rPr>
              <a:t>$531,650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597831-C116-44E7-BB20-08347D0A33D7}"/>
              </a:ext>
            </a:extLst>
          </p:cNvPr>
          <p:cNvSpPr/>
          <p:nvPr/>
        </p:nvSpPr>
        <p:spPr>
          <a:xfrm>
            <a:off x="6315184" y="5368813"/>
            <a:ext cx="2100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ENTREPRENEURS</a:t>
            </a:r>
          </a:p>
        </p:txBody>
      </p:sp>
    </p:spTree>
    <p:extLst>
      <p:ext uri="{BB962C8B-B14F-4D97-AF65-F5344CB8AC3E}">
        <p14:creationId xmlns:p14="http://schemas.microsoft.com/office/powerpoint/2010/main" val="2642967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81600" y="1543050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160 Students Enrolled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8813" y="3785606"/>
            <a:ext cx="399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A654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480 Students Enrolled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98CF4F-F264-49D7-98B6-18845B0F5B30}"/>
              </a:ext>
            </a:extLst>
          </p:cNvPr>
          <p:cNvSpPr/>
          <p:nvPr/>
        </p:nvSpPr>
        <p:spPr>
          <a:xfrm>
            <a:off x="8884119" y="65425"/>
            <a:ext cx="3263770" cy="3006970"/>
          </a:xfrm>
          <a:prstGeom prst="ellipse">
            <a:avLst/>
          </a:prstGeom>
          <a:solidFill>
            <a:srgbClr val="00287A"/>
          </a:solidFill>
          <a:ln>
            <a:solidFill>
              <a:srgbClr val="002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7E53A4-B609-42F8-9B85-06DA3C308843}"/>
              </a:ext>
            </a:extLst>
          </p:cNvPr>
          <p:cNvSpPr/>
          <p:nvPr/>
        </p:nvSpPr>
        <p:spPr>
          <a:xfrm>
            <a:off x="8815940" y="727442"/>
            <a:ext cx="34001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$167,350 in Scholarships awarded to 166 undergrad ENT students for 2020 Academic Year</a:t>
            </a:r>
          </a:p>
        </p:txBody>
      </p:sp>
    </p:spTree>
    <p:extLst>
      <p:ext uri="{BB962C8B-B14F-4D97-AF65-F5344CB8AC3E}">
        <p14:creationId xmlns:p14="http://schemas.microsoft.com/office/powerpoint/2010/main" val="1358719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939</Words>
  <Application>Microsoft Office PowerPoint</Application>
  <PresentationFormat>Widescreen</PresentationFormat>
  <Paragraphs>185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Helvetica Neue</vt:lpstr>
      <vt:lpstr>Helvetica Neue Medium</vt:lpstr>
      <vt:lpstr>Nunito</vt:lpstr>
      <vt:lpstr>Verdana</vt:lpstr>
      <vt:lpstr>Office Theme</vt:lpstr>
      <vt:lpstr>Professionalism and the Entrepreneurial Path</vt:lpstr>
      <vt:lpstr>PowerPoint Presentation</vt:lpstr>
      <vt:lpstr>Entrepreneurship and Real-Estate</vt:lpstr>
      <vt:lpstr>Entrepreneurship is Built around Core Values</vt:lpstr>
      <vt:lpstr>The School of Entrepreneurship: A Lean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OUTREACH</vt:lpstr>
      <vt:lpstr>PowerPoint Presentation</vt:lpstr>
      <vt:lpstr>In a Different Context: Matt Kucher, Showami</vt:lpstr>
      <vt:lpstr>COMMUNITY OUTREACH</vt:lpstr>
      <vt:lpstr>OPPORTUNITIES FOR COMMUNITY</vt:lpstr>
      <vt:lpstr>PowerPoint Presentation</vt:lpstr>
      <vt:lpstr>OPPORTUNITIES FOR COMMUNITY</vt:lpstr>
      <vt:lpstr>LOOKING FORWARD</vt:lpstr>
      <vt:lpstr>PowerPoint Presentation</vt:lpstr>
      <vt:lpstr>PowerPoint Presentation</vt:lpstr>
    </vt:vector>
  </TitlesOfParts>
  <Company>Florida Gulf Coast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Ridgway, Amy</dc:creator>
  <cp:lastModifiedBy>Melissa Bognaski</cp:lastModifiedBy>
  <cp:revision>160</cp:revision>
  <cp:lastPrinted>2020-09-23T23:30:14Z</cp:lastPrinted>
  <dcterms:created xsi:type="dcterms:W3CDTF">2017-11-30T00:33:46Z</dcterms:created>
  <dcterms:modified xsi:type="dcterms:W3CDTF">2020-09-25T12:18:42Z</dcterms:modified>
</cp:coreProperties>
</file>